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8" r:id="rId3"/>
    <p:sldId id="259" r:id="rId4"/>
    <p:sldId id="290" r:id="rId5"/>
    <p:sldId id="324" r:id="rId6"/>
    <p:sldId id="325" r:id="rId7"/>
    <p:sldId id="350" r:id="rId8"/>
    <p:sldId id="304" r:id="rId9"/>
    <p:sldId id="305" r:id="rId10"/>
    <p:sldId id="306" r:id="rId11"/>
    <p:sldId id="307" r:id="rId12"/>
    <p:sldId id="308" r:id="rId13"/>
    <p:sldId id="309" r:id="rId14"/>
    <p:sldId id="310" r:id="rId15"/>
    <p:sldId id="322" r:id="rId16"/>
    <p:sldId id="311" r:id="rId17"/>
    <p:sldId id="312" r:id="rId18"/>
    <p:sldId id="298" r:id="rId19"/>
    <p:sldId id="334" r:id="rId20"/>
    <p:sldId id="282" r:id="rId21"/>
    <p:sldId id="343" r:id="rId22"/>
    <p:sldId id="283" r:id="rId23"/>
    <p:sldId id="299" r:id="rId24"/>
    <p:sldId id="344" r:id="rId25"/>
    <p:sldId id="349" r:id="rId26"/>
    <p:sldId id="352" r:id="rId27"/>
    <p:sldId id="353" r:id="rId28"/>
    <p:sldId id="354" r:id="rId29"/>
    <p:sldId id="355" r:id="rId30"/>
    <p:sldId id="337" r:id="rId31"/>
    <p:sldId id="345" r:id="rId32"/>
    <p:sldId id="358" r:id="rId33"/>
    <p:sldId id="359" r:id="rId34"/>
    <p:sldId id="361" r:id="rId35"/>
    <p:sldId id="364" r:id="rId36"/>
    <p:sldId id="362" r:id="rId37"/>
    <p:sldId id="365" r:id="rId38"/>
    <p:sldId id="357" r:id="rId39"/>
    <p:sldId id="366" r:id="rId40"/>
    <p:sldId id="369" r:id="rId41"/>
    <p:sldId id="370" r:id="rId42"/>
    <p:sldId id="275" r:id="rId43"/>
    <p:sldId id="327" r:id="rId44"/>
    <p:sldId id="328" r:id="rId45"/>
    <p:sldId id="377" r:id="rId46"/>
    <p:sldId id="313" r:id="rId47"/>
    <p:sldId id="314" r:id="rId48"/>
    <p:sldId id="339" r:id="rId49"/>
    <p:sldId id="340" r:id="rId50"/>
    <p:sldId id="318" r:id="rId51"/>
    <p:sldId id="319" r:id="rId52"/>
    <p:sldId id="371" r:id="rId53"/>
    <p:sldId id="372" r:id="rId54"/>
    <p:sldId id="374" r:id="rId55"/>
    <p:sldId id="375" r:id="rId56"/>
    <p:sldId id="378" r:id="rId57"/>
    <p:sldId id="381" r:id="rId58"/>
    <p:sldId id="383" r:id="rId59"/>
    <p:sldId id="382" r:id="rId60"/>
    <p:sldId id="384" r:id="rId61"/>
    <p:sldId id="385" r:id="rId62"/>
    <p:sldId id="347" r:id="rId63"/>
    <p:sldId id="331" r:id="rId64"/>
    <p:sldId id="332" r:id="rId65"/>
    <p:sldId id="333" r:id="rId66"/>
    <p:sldId id="341" r:id="rId67"/>
    <p:sldId id="386" r:id="rId68"/>
    <p:sldId id="387" r:id="rId69"/>
    <p:sldId id="284" r:id="rId70"/>
    <p:sldId id="285" r:id="rId71"/>
    <p:sldId id="286" r:id="rId72"/>
    <p:sldId id="289" r:id="rId73"/>
    <p:sldId id="287" r:id="rId74"/>
    <p:sldId id="288" r:id="rId7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B35"/>
    <a:srgbClr val="0A1E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59277-217D-465F-8650-A52F553148BB}" type="datetimeFigureOut">
              <a:rPr lang="pt-BR" smtClean="0"/>
              <a:t>15/07/2026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30D21-0DCB-4B68-B8E5-5B38D2183756}" type="slidenum">
              <a:rPr lang="pt-BR" smtClean="0"/>
              <a:t>‹nº›</a:t>
            </a:fld>
            <a:endParaRPr lang="pt-BR"/>
          </a:p>
        </p:txBody>
      </p:sp>
    </p:spTree>
    <p:extLst>
      <p:ext uri="{BB962C8B-B14F-4D97-AF65-F5344CB8AC3E}">
        <p14:creationId xmlns:p14="http://schemas.microsoft.com/office/powerpoint/2010/main" val="3006916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2AB44-9571-22C4-BCB6-ED9C5333E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5EA42-5132-7E5F-F5D4-3F8F42E36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260E0-2E0C-90F7-30B7-9A8EAB93F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2BCF68-5628-5D7A-E14B-6E16D6B0CE42}"/>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696694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2113-10B3-2E8F-CCD1-F60E37114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21529-58D3-0F0C-B283-A20020A27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B7919-8B35-105C-9F33-490461761E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FF712A-8B9A-891B-20E0-A7BE930A5ECF}"/>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231025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4B5E0-2361-6B3C-94BB-182AE34B2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71248-6934-AE3B-A854-1B8BF3188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8FF52-CE65-85C4-9D40-E3EA72DC7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E45C98-E3C8-DA8C-22C0-3B3CB25C918A}"/>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77940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9B47-1184-60B8-4312-ACD2090C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8935F-6F0D-AF9C-E4DD-AD6A1CF93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841CE-02E3-3459-02DD-B717C10C45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C47288-9810-D2F0-6CEE-27B9C7545B3D}"/>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391809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DF930-909B-45F1-CCC1-4EBF2E238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63E38-4CB3-8E75-56B5-DD9147344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CACF9-BE90-A785-09CE-54B1525FC0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B1A67E-0073-36D2-45AA-2D8F6F79D884}"/>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513422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964EF-7C0D-05CE-491E-378D35F67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BF7FB-36E7-F437-6F7C-2FD39AE07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BA6B2-B81E-3C60-2CFD-AD332C030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F24C9E-16C7-CE8C-4631-76DD40A84CBC}"/>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491238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396B-2C9A-B562-75A1-354AB7578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FC71F-61BC-5483-EF40-CDFF92494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5121F-17A3-B3C2-6483-EE3507575D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9D7B3A-8395-D300-B293-DAC022F56A5D}"/>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30429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5FF6-4861-1E92-B873-819B9AE53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6EAEB-D2BD-8E6A-73C3-42FC14E7C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D3160-A226-58E2-B9AD-752247CF99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52B05-FDC4-A913-CE60-96AA4A3C93B1}"/>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854722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4B43-7FA2-E728-8985-AC040A252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BCBCA-EA43-F999-8B41-F2C87E79F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F34CD-5B3B-6102-4DDC-A8F3A5DBF6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FC0F81-816C-7406-2F03-384B940EDAA8}"/>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4100379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C9F7-94CB-C6CF-E59B-5A27C3C3C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A4EB1-0F5F-6D42-4D12-382C82BF5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2B840-53E0-A3F4-FB28-BC7EB18CAA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021F6-1A9C-E28F-89A7-B16CD13C192E}"/>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68858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C3F2E-5D00-2CA1-FC67-2CF543EE6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73065-A28D-6405-193D-92A8341254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D7B59-D6CE-BF35-DEA2-832914FD12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5E51FC-ACCE-A279-4BE6-8F189AE6CB05}"/>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252909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220CD-53ED-CC28-9B5D-2931B8B09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A482F-E0A2-DA36-8D80-100A87419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D187C-7F95-1363-D213-B6DF966ABB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2F976D-3B5A-E776-0C24-F55ADCCE86B8}"/>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102420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80A9B-6974-A698-00FE-5CFADBD23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63510-C3C0-DCFD-289E-23A3DF6E5E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3A9B8-0399-030D-96FB-DE7BDBBA87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1AF500-8E9D-52C9-DAE3-C146A4AE488C}"/>
              </a:ext>
            </a:extLst>
          </p:cNvPr>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3451664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069FC-D823-C809-AC32-5BEB676D3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BB819-E994-9549-ECC8-ADFEC1B71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B936-307B-4E89-C53B-E72077BA9A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99EFA6-B38B-6BD2-4E20-F3AEC0E95562}"/>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601115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AEAC4-224A-486E-F590-3EB587D30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124E4-4158-6D24-DBE7-013F81537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59455-E172-C6D7-F780-3EC141F2EB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592C8F-EB42-4C13-8501-3F187250F2F1}"/>
              </a:ext>
            </a:extLst>
          </p:cNvPr>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4019817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8DAE5-2FA9-DF4C-9444-CE805C335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606C1-B2A8-A12A-858E-1DAE95982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A429A-60F7-B64A-BDD2-8821D5C173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94B3FB-DB7A-119B-722A-9B8A7D773430}"/>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744997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B68A6-CDB9-F10A-D5EF-64413DC9C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02EDC-C13C-1240-9435-06BA0068A9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063FD-47F9-E759-DA3D-9401E9365E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0A62E3-27C1-FF17-9EF4-A01409010A51}"/>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2522648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64D76-31B5-C561-1E22-333AAA302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16259-5A8A-B3CC-63AF-908DD79DC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AEA6A-36FA-261B-B287-41BC1C96F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E4A5AC-F781-1B03-F902-A66E29791E08}"/>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4074628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BDFC-28E8-E6C1-51F4-472219838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90F9A-E3BF-3C11-2EF3-39A8A2745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3E626-9C3A-5F59-4B68-CE5B0A48FA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581D42-C425-EFA1-8692-1826A4CCBABA}"/>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3888054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433E-8465-3B9C-A2B0-2150FB9B9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7B83A-1A89-45EF-1EC1-8D9917750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7977F-FFE8-E70B-7D7C-C4B9EFF0CC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28EA5D-3037-8D1C-B853-0522A504782C}"/>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3499887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09421-400F-6940-4C52-ED845B5CE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53F61-E8B1-AA21-4EC1-20520EAF04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2C654-D1C1-0179-13F1-EF924D0384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134ACE-BC98-2823-0AE8-BD12F071EF1A}"/>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132143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A3D6-BA5A-0831-8797-BFC90ACF3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E3BED-F5A0-2963-7FE3-B7D72D7B0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CE518-8428-1D5F-DCAB-84EC99C63C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EB540D-4108-0076-42F3-4A027D2537AE}"/>
              </a:ext>
            </a:extLst>
          </p:cNvPr>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2784427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3A4B-750A-9723-9B75-7C314B9B9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77CF4-E6C3-B0FB-76A8-AE228A4E6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5B2BE-522E-37C3-982E-4CF0012E75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15607C-FCBF-36A9-0157-1CDC078CE877}"/>
              </a:ext>
            </a:extLst>
          </p:cNvPr>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3835244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A7AB-EE68-B548-142A-8F83876B0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A97A9-4FE0-4498-BF30-DFC06AB45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72C71-19C3-8CB3-9425-138F80A99E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26FB8-1B74-96C3-BA91-E62277EB2722}"/>
              </a:ext>
            </a:extLst>
          </p:cNvPr>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835177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036FB-1F5A-E67A-0E56-D1C6BA4A8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0E0E6-9DD3-EF63-3EC2-3A9ECFE51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47867-A83E-E5CE-4D31-2432366D1C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F47563-5604-9F72-B3D4-F1B5E12A54B7}"/>
              </a:ext>
            </a:extLst>
          </p:cNvPr>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688221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9C09B-0B16-C53C-4E74-9CDCC181B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AE630-E70F-CD51-1760-7C9222831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40B9D-CC96-1EF9-6B25-7AF9198AA0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37A42D-1501-6B88-A55F-C9F680A254F2}"/>
              </a:ext>
            </a:extLst>
          </p:cNvPr>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38011817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0FDB6-15CA-8987-D6B2-9970BBF5A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1B2D1-C4B0-8155-5271-BB87DCE2C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81C06-D697-C0AF-F4C8-A336434FFD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BB97B6-71A7-9F1C-A4B7-D1ABFB3312B1}"/>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375073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B7F0E-3A2E-827D-51ED-161C21776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C976F-BA86-6987-72F7-8ACC2BDD3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8889B-52DF-985A-2B03-C889181921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2684BE-D6D8-C1B1-965D-C01A515AB912}"/>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4097982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8CCB8-53CF-E6F1-B66B-5DDEC9238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F104F-AA88-40F7-48EC-65DB56CEC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27E7-C36D-9F9F-CA04-DB5FE30553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1B5887-973E-4EC6-8E10-8B3F3B320D9B}"/>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622508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A3A97-5B66-0D18-F167-E73D0CB06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C97C8-8A5B-8C34-5B56-E77A9FA9D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856ED-FD71-4551-90CB-39DBF50BCE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EFC8B0-DC43-378A-2AF0-0F90FDEB43D4}"/>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685927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DB01-C692-B436-68F1-439945FE7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BE1D2-5309-7CBA-CB24-677E4C2A6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CAD1E-E564-47D1-1E9B-A2630A4A44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C3AE7F-5D4C-EA66-EB2F-DA547B263619}"/>
              </a:ext>
            </a:extLst>
          </p:cNvPr>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3395453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B6AE4-C67C-EC5B-4D46-604550747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05651-3FC5-CB22-4F05-344326C4E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E6693-D905-B2FE-5837-0BAFCB891E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B7E764-FA01-B56D-7390-66FD4D903683}"/>
              </a:ext>
            </a:extLst>
          </p:cNvPr>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7714699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3D64-8B4B-23B8-A1F1-3287FC55B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9B78A-48BD-FFCC-6057-AE80423F1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79BC8-D689-488F-19E1-9E66170C83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BB73FF-4F9F-B5C1-6587-7CD1DDBA215E}"/>
              </a:ext>
            </a:extLst>
          </p:cNvPr>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861356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67749-837B-22EB-D1C8-022DEFA12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5C527-F40E-3AA1-FF7B-D72C7A7A4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529C7-BB26-544A-CE0C-91DFE6D730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7E507C-46DD-F1CB-5F84-C2875B3A2DE4}"/>
              </a:ext>
            </a:extLst>
          </p:cNvPr>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23856192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72829-1303-C141-036F-71CE5337F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A5C25-83E6-391C-32AD-B989BF2A5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DFA12-850E-A75C-7F05-56ABFDA367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1D6D2F-A745-E64A-4485-F241AB82F360}"/>
              </a:ext>
            </a:extLst>
          </p:cNvPr>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3448709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37AB7-630F-491C-AE64-063185074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54650-50F7-4B81-CFB6-4E88E75EF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B26B2-344C-B720-C08A-39A20BC341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568A8C-3BFF-D77D-D280-7969C072DE72}"/>
              </a:ext>
            </a:extLst>
          </p:cNvPr>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32592462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259B-5FBB-5BE9-2C7B-3F0B10A97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944FB-911C-3CF4-DE3B-CA2054B07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0615E-B26D-D165-8324-42089322DB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16C1F0-35DA-031B-E4D9-9DA9B49E2727}"/>
              </a:ext>
            </a:extLst>
          </p:cNvPr>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3910956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43C86-2DDC-70AD-8D4D-7316599B3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5DEE5-F7E7-33D7-0432-466629C35C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46DB7-785E-5BD4-8520-6BB59EFD75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59FE6A-139F-0BD7-3A12-D636F3FFBC30}"/>
              </a:ext>
            </a:extLst>
          </p:cNvPr>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106785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2E59B-1BEC-DCD6-11A0-7C1A479CF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E4BCC-6638-8EB2-BE8C-C0E721728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D2D61-E0F5-53D6-3F66-3AF88CD1C5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EC73D-AE78-0E42-CBA0-26112D0C10C5}"/>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670850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AEAFE-3879-A83D-D276-39EF5D578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D06F8-BB34-D9F7-A4D5-EDF19FFC5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AC79D-1749-F641-61DB-EECAA8ED6E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74B8A1-00F1-EEDA-B913-A5E9340C8875}"/>
              </a:ext>
            </a:extLst>
          </p:cNvPr>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27448236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074F6-98C9-C06A-BE6A-CB1C58664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3748E-68EF-B470-8AE4-5FCC050EF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162E92-7567-8E0B-C4A2-BD68C27DB9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8DC4CD-E439-5C3E-6972-04F356C17A4D}"/>
              </a:ext>
            </a:extLst>
          </p:cNvPr>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7241559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E7B67-319E-12E4-7D1C-07F7EB672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653AB-81E0-283E-67E7-882842FEF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7AF4D-8464-13B5-A7DB-B71A7083FD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D7EA01-8A12-DB82-6B0F-971FBE30409D}"/>
              </a:ext>
            </a:extLst>
          </p:cNvPr>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3791387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DBEA9-29E1-A5A7-35E4-9AD006CB5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424D6-BD49-1755-D0DE-D4AFF2F4F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4CAE9-E4E4-D4E6-455A-E0B1B0F6C1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FF3333-09BE-F649-0C7D-2B14ABE7A0FD}"/>
              </a:ext>
            </a:extLst>
          </p:cNvPr>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33444017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053A9-B18A-5DAF-EBA1-FCAAAC783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E81BF-F265-E502-09FB-7D5897179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FDAE5-856D-599F-071B-56EFBA67FF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244EF9-6786-022B-AC11-10608E997646}"/>
              </a:ext>
            </a:extLst>
          </p:cNvPr>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35203126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D2F38-87AA-A3C1-ABE7-8AE32F072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2C88A-A670-39A1-E9B4-1587771D4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3E6319-5088-222E-0F2D-348D432A29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202551-81FE-C460-1648-87013A5C03DB}"/>
              </a:ext>
            </a:extLst>
          </p:cNvPr>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28456639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5D996-609A-7D87-D324-7AC0A89A9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03BD3-47FB-F956-D2CA-F067B5A75C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01565-1153-9EE7-B41A-2F512B28F1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DDCEF0-DE73-CC15-0929-6C2750BAC578}"/>
              </a:ext>
            </a:extLst>
          </p:cNvPr>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8986690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00B48-BFB0-8932-86F7-7CDE19BA3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52A9B-B9D9-221F-9757-FE78FDAA1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CC8ED-4EF5-7939-1ACD-F46BE38327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F4BB11-E975-6008-891D-831C14DFED31}"/>
              </a:ext>
            </a:extLst>
          </p:cNvPr>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22637591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77A46-EB9A-F18B-853A-580960F49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052BC-1631-ABF7-1ED9-3B933697A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83951-7F43-72B6-BCD1-B6B37695A2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7A6384-3FFD-580D-2828-F941E3A29A33}"/>
              </a:ext>
            </a:extLst>
          </p:cNvPr>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27818487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B4388-CD94-82B8-BE29-5CF31B90A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8AFB9-1595-DE8A-53B8-A5CB4E75E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8275C-C83D-CDDF-AB10-E9AFD45A4A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00F26C-00C1-DEC0-E052-8CCF995CB69F}"/>
              </a:ext>
            </a:extLst>
          </p:cNvPr>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59065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DD2C6-8E23-F519-D0B6-B6E46FE9D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310FA-2FF0-FA6F-25D8-738FB8B34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4EBA2-796C-A061-72AF-B5068B5B0D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4E087A-45D1-A00E-C6B7-49CF9ADEE5CD}"/>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384130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7890-31AD-5D5A-545B-0E5C54E53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646FB-E5B7-9A67-D72F-EB291A50E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F36D2-5E31-4A1E-BE2A-0FF54F08A6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F2C27E-0A8A-7E83-02E7-B3022E366CDD}"/>
              </a:ext>
            </a:extLst>
          </p:cNvPr>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35274808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E6398-0DDB-AD2B-7BF0-3515F51BF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5F09F-C872-8316-A5AD-4A544E74C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FEF5E-462C-0E99-DE38-A7C170405D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EF8D20-14EF-9BED-25DC-C712889C307F}"/>
              </a:ext>
            </a:extLst>
          </p:cNvPr>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8920857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3AD7B-A69D-9082-0DD8-D6CB2CC0E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13D5D-7F28-A390-0987-25DF6C0EA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7A2BD-F5B1-0C36-1899-F7BAECD8D8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5B4D15-9F6C-C9A5-10C0-AD102EE6D987}"/>
              </a:ext>
            </a:extLst>
          </p:cNvPr>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4698720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F2EB-DF5D-F182-45F3-4A2257CAE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661AC-F79B-05FF-E7B9-2EC0D6571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24F15-1AF6-76C2-38C9-283CFAC149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2135CD-4CAC-4970-AC83-DE0C64622DF1}"/>
              </a:ext>
            </a:extLst>
          </p:cNvPr>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42066577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97C6D-1051-2F44-19B6-74964987E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11E34-6F2F-6BCC-A6C2-0D1A13724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C2D57-9E15-4D1B-1497-A9D297E2A4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FBBD8B-1C8F-891D-780C-5A0F57183B77}"/>
              </a:ext>
            </a:extLst>
          </p:cNvPr>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7761251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53E04-D4A7-C5B5-F25F-AB90A2778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302E7-B08A-FD50-5F0B-FA8F34846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AEF31-F739-72EF-1DBE-9F72857F34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0E71EE-B433-D700-F149-5300AA1CE5CF}"/>
              </a:ext>
            </a:extLst>
          </p:cNvPr>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5634692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4E0B-F41A-7A3A-134E-D810AA455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01E42-08BA-7693-43C8-13A561C9F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8DB7A-4265-0AE3-2111-225855320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9085EE-96AC-F49B-3A7A-630518905EF8}"/>
              </a:ext>
            </a:extLst>
          </p:cNvPr>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4133302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500A3-7B38-88E8-28D4-E9C245E32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F37D3-EEC4-1951-551B-04BA216E3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B8EB2-44AA-A32B-0582-F88AEC7925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EFCEA8-E3A4-5A19-FC8F-540451DFE4F2}"/>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8783361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54D57-D642-5DF6-0272-15372F931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3EA9C-9D3B-CAFE-C591-1517FADB4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560AD-BA3A-0755-53A7-6364405666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4F93A-9AC1-F76C-A43B-1B5E0D76BED8}"/>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669164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B2F0-C9C4-68E8-7620-9266452F7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A1208-993B-BAF0-C642-739AD2455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8971-4D55-AFC0-4024-6D70C1FE1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035F7F-6707-2FE5-0BE6-3DD0AA021917}"/>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86256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BA15A-C3B2-98A1-8E9F-605D4AFA5B2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992F301-C51C-458B-BF95-3A198BB19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F598C43-8FE2-D38E-A970-CD25FBCEFC60}"/>
              </a:ext>
            </a:extLst>
          </p:cNvPr>
          <p:cNvSpPr>
            <a:spLocks noGrp="1"/>
          </p:cNvSpPr>
          <p:nvPr>
            <p:ph type="dt" sz="half" idx="10"/>
          </p:nvPr>
        </p:nvSpPr>
        <p:spPr/>
        <p:txBody>
          <a:bodyPr/>
          <a:lstStyle/>
          <a:p>
            <a:fld id="{91612D87-82C4-4DF6-A502-C3EFB90697F4}" type="datetimeFigureOut">
              <a:rPr lang="pt-BR" smtClean="0"/>
              <a:t>15/07/2026</a:t>
            </a:fld>
            <a:endParaRPr lang="pt-BR"/>
          </a:p>
        </p:txBody>
      </p:sp>
      <p:sp>
        <p:nvSpPr>
          <p:cNvPr id="5" name="Espaço Reservado para Rodapé 4">
            <a:extLst>
              <a:ext uri="{FF2B5EF4-FFF2-40B4-BE49-F238E27FC236}">
                <a16:creationId xmlns:a16="http://schemas.microsoft.com/office/drawing/2014/main" id="{0B853E99-8FC3-BF55-63C9-E255527CAFA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6D754CE-D09D-0FA4-6CA1-575D73D0E186}"/>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54621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F498E-8DFD-4487-7C0B-0E7851952D4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CDE54BC-1FFE-FA71-7D08-A61F74F832A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FAB7B09-D6E8-8119-2970-E8B9950EBD63}"/>
              </a:ext>
            </a:extLst>
          </p:cNvPr>
          <p:cNvSpPr>
            <a:spLocks noGrp="1"/>
          </p:cNvSpPr>
          <p:nvPr>
            <p:ph type="dt" sz="half" idx="10"/>
          </p:nvPr>
        </p:nvSpPr>
        <p:spPr/>
        <p:txBody>
          <a:bodyPr/>
          <a:lstStyle/>
          <a:p>
            <a:fld id="{91612D87-82C4-4DF6-A502-C3EFB90697F4}" type="datetimeFigureOut">
              <a:rPr lang="pt-BR" smtClean="0"/>
              <a:t>15/07/2026</a:t>
            </a:fld>
            <a:endParaRPr lang="pt-BR"/>
          </a:p>
        </p:txBody>
      </p:sp>
      <p:sp>
        <p:nvSpPr>
          <p:cNvPr id="5" name="Espaço Reservado para Rodapé 4">
            <a:extLst>
              <a:ext uri="{FF2B5EF4-FFF2-40B4-BE49-F238E27FC236}">
                <a16:creationId xmlns:a16="http://schemas.microsoft.com/office/drawing/2014/main" id="{6CE2E4F2-4BDD-5102-ACE0-EFA9CF5A4C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B2FD239-6092-DF97-94B1-A80E703BA38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65356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26F2B4-0500-0D92-EF5A-64A285737A6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68E9992-D444-7DC8-9EA0-40CA2D995D3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33E7FD-79E7-96FA-5721-38FD58F49737}"/>
              </a:ext>
            </a:extLst>
          </p:cNvPr>
          <p:cNvSpPr>
            <a:spLocks noGrp="1"/>
          </p:cNvSpPr>
          <p:nvPr>
            <p:ph type="dt" sz="half" idx="10"/>
          </p:nvPr>
        </p:nvSpPr>
        <p:spPr/>
        <p:txBody>
          <a:bodyPr/>
          <a:lstStyle/>
          <a:p>
            <a:fld id="{91612D87-82C4-4DF6-A502-C3EFB90697F4}" type="datetimeFigureOut">
              <a:rPr lang="pt-BR" smtClean="0"/>
              <a:t>15/07/2026</a:t>
            </a:fld>
            <a:endParaRPr lang="pt-BR"/>
          </a:p>
        </p:txBody>
      </p:sp>
      <p:sp>
        <p:nvSpPr>
          <p:cNvPr id="5" name="Espaço Reservado para Rodapé 4">
            <a:extLst>
              <a:ext uri="{FF2B5EF4-FFF2-40B4-BE49-F238E27FC236}">
                <a16:creationId xmlns:a16="http://schemas.microsoft.com/office/drawing/2014/main" id="{4A6B6B2C-B4E7-E808-D3EC-941B746CAA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F1D2A56-3313-01B4-4787-EC358FCAF78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25908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3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856ADC-03F9-8AD4-BBFE-B9FA8DB1D18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7076E5A-5B81-9EC1-236E-FED42465162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F672BC3-C8BA-612C-F05E-B77127FD99E8}"/>
              </a:ext>
            </a:extLst>
          </p:cNvPr>
          <p:cNvSpPr>
            <a:spLocks noGrp="1"/>
          </p:cNvSpPr>
          <p:nvPr>
            <p:ph type="dt" sz="half" idx="10"/>
          </p:nvPr>
        </p:nvSpPr>
        <p:spPr/>
        <p:txBody>
          <a:bodyPr/>
          <a:lstStyle/>
          <a:p>
            <a:fld id="{91612D87-82C4-4DF6-A502-C3EFB90697F4}" type="datetimeFigureOut">
              <a:rPr lang="pt-BR" smtClean="0"/>
              <a:t>15/07/2026</a:t>
            </a:fld>
            <a:endParaRPr lang="pt-BR"/>
          </a:p>
        </p:txBody>
      </p:sp>
      <p:sp>
        <p:nvSpPr>
          <p:cNvPr id="5" name="Espaço Reservado para Rodapé 4">
            <a:extLst>
              <a:ext uri="{FF2B5EF4-FFF2-40B4-BE49-F238E27FC236}">
                <a16:creationId xmlns:a16="http://schemas.microsoft.com/office/drawing/2014/main" id="{C5BCAA8A-45EA-F7E0-1409-885B509EF76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62CA757-2C19-DA66-4A35-066A8398289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1978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09F69-87DE-AFCA-E82F-30525F3CC5B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7BA5548-DDF6-F878-3FC0-5F672193E7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AFD4678-A30A-2F75-044A-1DD1DB63443A}"/>
              </a:ext>
            </a:extLst>
          </p:cNvPr>
          <p:cNvSpPr>
            <a:spLocks noGrp="1"/>
          </p:cNvSpPr>
          <p:nvPr>
            <p:ph type="dt" sz="half" idx="10"/>
          </p:nvPr>
        </p:nvSpPr>
        <p:spPr/>
        <p:txBody>
          <a:bodyPr/>
          <a:lstStyle/>
          <a:p>
            <a:fld id="{91612D87-82C4-4DF6-A502-C3EFB90697F4}" type="datetimeFigureOut">
              <a:rPr lang="pt-BR" smtClean="0"/>
              <a:t>15/07/2026</a:t>
            </a:fld>
            <a:endParaRPr lang="pt-BR"/>
          </a:p>
        </p:txBody>
      </p:sp>
      <p:sp>
        <p:nvSpPr>
          <p:cNvPr id="5" name="Espaço Reservado para Rodapé 4">
            <a:extLst>
              <a:ext uri="{FF2B5EF4-FFF2-40B4-BE49-F238E27FC236}">
                <a16:creationId xmlns:a16="http://schemas.microsoft.com/office/drawing/2014/main" id="{1E9C259E-9D33-0B1D-8DA6-00535C0BF86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886339-2749-CE17-9A68-7E67B5E1083B}"/>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72541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C786C8-9538-1504-CD86-B946F41273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D511EE8-1DE2-1FF1-D0A0-D02D5617730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E1D7472-9262-988D-DC51-AFBD098C1AD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9B2F6CE-A19E-7942-D89B-366B98E672F7}"/>
              </a:ext>
            </a:extLst>
          </p:cNvPr>
          <p:cNvSpPr>
            <a:spLocks noGrp="1"/>
          </p:cNvSpPr>
          <p:nvPr>
            <p:ph type="dt" sz="half" idx="10"/>
          </p:nvPr>
        </p:nvSpPr>
        <p:spPr/>
        <p:txBody>
          <a:bodyPr/>
          <a:lstStyle/>
          <a:p>
            <a:fld id="{91612D87-82C4-4DF6-A502-C3EFB90697F4}" type="datetimeFigureOut">
              <a:rPr lang="pt-BR" smtClean="0"/>
              <a:t>15/07/2026</a:t>
            </a:fld>
            <a:endParaRPr lang="pt-BR"/>
          </a:p>
        </p:txBody>
      </p:sp>
      <p:sp>
        <p:nvSpPr>
          <p:cNvPr id="6" name="Espaço Reservado para Rodapé 5">
            <a:extLst>
              <a:ext uri="{FF2B5EF4-FFF2-40B4-BE49-F238E27FC236}">
                <a16:creationId xmlns:a16="http://schemas.microsoft.com/office/drawing/2014/main" id="{A3A3EB54-E2BC-A28D-F98C-374E3BCB4B7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2644781-3216-60A4-EBD0-07C606A82E6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4848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82657-0C34-E3C9-FD23-7FE4C3F1C329}"/>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5D94D44-D9B2-76D6-BED4-121852E14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5EE9E28F-F220-7A9C-2D47-36884F3D0B9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65D4D4F-4A78-BE01-89F9-3F94CDCFA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EF31464-8B35-A380-19F0-13E20BCC7E8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D79585C-2484-6F2B-1E40-B1E7E1485048}"/>
              </a:ext>
            </a:extLst>
          </p:cNvPr>
          <p:cNvSpPr>
            <a:spLocks noGrp="1"/>
          </p:cNvSpPr>
          <p:nvPr>
            <p:ph type="dt" sz="half" idx="10"/>
          </p:nvPr>
        </p:nvSpPr>
        <p:spPr/>
        <p:txBody>
          <a:bodyPr/>
          <a:lstStyle/>
          <a:p>
            <a:fld id="{91612D87-82C4-4DF6-A502-C3EFB90697F4}" type="datetimeFigureOut">
              <a:rPr lang="pt-BR" smtClean="0"/>
              <a:t>15/07/2026</a:t>
            </a:fld>
            <a:endParaRPr lang="pt-BR"/>
          </a:p>
        </p:txBody>
      </p:sp>
      <p:sp>
        <p:nvSpPr>
          <p:cNvPr id="8" name="Espaço Reservado para Rodapé 7">
            <a:extLst>
              <a:ext uri="{FF2B5EF4-FFF2-40B4-BE49-F238E27FC236}">
                <a16:creationId xmlns:a16="http://schemas.microsoft.com/office/drawing/2014/main" id="{9000747A-5DE2-D61A-2A73-7C3AADD15AA3}"/>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66EF496-0D97-93AA-072C-4E9D217E28A3}"/>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09402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D1205-AA1E-37DF-191C-72B71D8276D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0CE2174-1E5A-E8CE-2D11-5F6DB9E7195D}"/>
              </a:ext>
            </a:extLst>
          </p:cNvPr>
          <p:cNvSpPr>
            <a:spLocks noGrp="1"/>
          </p:cNvSpPr>
          <p:nvPr>
            <p:ph type="dt" sz="half" idx="10"/>
          </p:nvPr>
        </p:nvSpPr>
        <p:spPr/>
        <p:txBody>
          <a:bodyPr/>
          <a:lstStyle/>
          <a:p>
            <a:fld id="{91612D87-82C4-4DF6-A502-C3EFB90697F4}" type="datetimeFigureOut">
              <a:rPr lang="pt-BR" smtClean="0"/>
              <a:t>15/07/2026</a:t>
            </a:fld>
            <a:endParaRPr lang="pt-BR"/>
          </a:p>
        </p:txBody>
      </p:sp>
      <p:sp>
        <p:nvSpPr>
          <p:cNvPr id="4" name="Espaço Reservado para Rodapé 3">
            <a:extLst>
              <a:ext uri="{FF2B5EF4-FFF2-40B4-BE49-F238E27FC236}">
                <a16:creationId xmlns:a16="http://schemas.microsoft.com/office/drawing/2014/main" id="{E4C5C0EE-F164-A59F-9812-A6A6A0C380E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FD37148-E0A2-2987-9645-3EA8DF62E84C}"/>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99017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191053F-E5B2-196D-C895-DCCA44872BB4}"/>
              </a:ext>
            </a:extLst>
          </p:cNvPr>
          <p:cNvSpPr>
            <a:spLocks noGrp="1"/>
          </p:cNvSpPr>
          <p:nvPr>
            <p:ph type="dt" sz="half" idx="10"/>
          </p:nvPr>
        </p:nvSpPr>
        <p:spPr/>
        <p:txBody>
          <a:bodyPr/>
          <a:lstStyle/>
          <a:p>
            <a:fld id="{91612D87-82C4-4DF6-A502-C3EFB90697F4}" type="datetimeFigureOut">
              <a:rPr lang="pt-BR" smtClean="0"/>
              <a:t>15/07/2026</a:t>
            </a:fld>
            <a:endParaRPr lang="pt-BR"/>
          </a:p>
        </p:txBody>
      </p:sp>
      <p:sp>
        <p:nvSpPr>
          <p:cNvPr id="3" name="Espaço Reservado para Rodapé 2">
            <a:extLst>
              <a:ext uri="{FF2B5EF4-FFF2-40B4-BE49-F238E27FC236}">
                <a16:creationId xmlns:a16="http://schemas.microsoft.com/office/drawing/2014/main" id="{00295703-51EE-CB37-017E-55E11EA7A0A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33D52769-2544-5ACD-2BA5-053DD2848A9E}"/>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4234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99197-C0E4-3BA4-7FF8-26DE52D2E99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42D3322-DBA1-5959-6ADD-52AE91319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4D87497-926D-2301-60F8-ED3D25680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113657B-A1D8-90FD-3E3C-26488F1CEE7F}"/>
              </a:ext>
            </a:extLst>
          </p:cNvPr>
          <p:cNvSpPr>
            <a:spLocks noGrp="1"/>
          </p:cNvSpPr>
          <p:nvPr>
            <p:ph type="dt" sz="half" idx="10"/>
          </p:nvPr>
        </p:nvSpPr>
        <p:spPr/>
        <p:txBody>
          <a:bodyPr/>
          <a:lstStyle/>
          <a:p>
            <a:fld id="{91612D87-82C4-4DF6-A502-C3EFB90697F4}" type="datetimeFigureOut">
              <a:rPr lang="pt-BR" smtClean="0"/>
              <a:t>15/07/2026</a:t>
            </a:fld>
            <a:endParaRPr lang="pt-BR"/>
          </a:p>
        </p:txBody>
      </p:sp>
      <p:sp>
        <p:nvSpPr>
          <p:cNvPr id="6" name="Espaço Reservado para Rodapé 5">
            <a:extLst>
              <a:ext uri="{FF2B5EF4-FFF2-40B4-BE49-F238E27FC236}">
                <a16:creationId xmlns:a16="http://schemas.microsoft.com/office/drawing/2014/main" id="{4A66FDF7-176E-D1C3-3D20-0D76849D4BD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5E773E9-83A7-34A9-484E-CF5ABACDE0E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3607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C35A5-8E92-6435-72FD-2E03CE2CE50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5EE5E49-C7E7-3E0C-75FC-E5B052218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54BBC7A-BB52-FDA9-F4BB-0D9A9992F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B7B2B13-C805-C0EF-019D-7583382399EF}"/>
              </a:ext>
            </a:extLst>
          </p:cNvPr>
          <p:cNvSpPr>
            <a:spLocks noGrp="1"/>
          </p:cNvSpPr>
          <p:nvPr>
            <p:ph type="dt" sz="half" idx="10"/>
          </p:nvPr>
        </p:nvSpPr>
        <p:spPr/>
        <p:txBody>
          <a:bodyPr/>
          <a:lstStyle/>
          <a:p>
            <a:fld id="{91612D87-82C4-4DF6-A502-C3EFB90697F4}" type="datetimeFigureOut">
              <a:rPr lang="pt-BR" smtClean="0"/>
              <a:t>15/07/2026</a:t>
            </a:fld>
            <a:endParaRPr lang="pt-BR"/>
          </a:p>
        </p:txBody>
      </p:sp>
      <p:sp>
        <p:nvSpPr>
          <p:cNvPr id="6" name="Espaço Reservado para Rodapé 5">
            <a:extLst>
              <a:ext uri="{FF2B5EF4-FFF2-40B4-BE49-F238E27FC236}">
                <a16:creationId xmlns:a16="http://schemas.microsoft.com/office/drawing/2014/main" id="{5E37C8D5-DEC1-EBE4-DE44-95F403A94A3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D5B412F-2E3F-79BD-8864-AABE0B20AC85}"/>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42296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8910FDC-1D85-B359-B8D2-99B95A628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84F5B76-32A9-566B-9680-DC180F302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DA5EFDC-B602-BE22-65BD-ACFD55EE5F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612D87-82C4-4DF6-A502-C3EFB90697F4}" type="datetimeFigureOut">
              <a:rPr lang="pt-BR" smtClean="0"/>
              <a:t>15/07/2026</a:t>
            </a:fld>
            <a:endParaRPr lang="pt-BR"/>
          </a:p>
        </p:txBody>
      </p:sp>
      <p:sp>
        <p:nvSpPr>
          <p:cNvPr id="5" name="Espaço Reservado para Rodapé 4">
            <a:extLst>
              <a:ext uri="{FF2B5EF4-FFF2-40B4-BE49-F238E27FC236}">
                <a16:creationId xmlns:a16="http://schemas.microsoft.com/office/drawing/2014/main" id="{DDA3F824-7F1E-6164-3958-41078B6BA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8037284-B869-32C9-E792-4779FED370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78DA48-6162-4A3F-A534-C1E1158EEF57}" type="slidenum">
              <a:rPr lang="pt-BR" smtClean="0"/>
              <a:t>‹nº›</a:t>
            </a:fld>
            <a:endParaRPr lang="pt-BR"/>
          </a:p>
        </p:txBody>
      </p:sp>
    </p:spTree>
    <p:extLst>
      <p:ext uri="{BB962C8B-B14F-4D97-AF65-F5344CB8AC3E}">
        <p14:creationId xmlns:p14="http://schemas.microsoft.com/office/powerpoint/2010/main" val="462203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0.bin"/></Relationships>
</file>

<file path=ppt/slides/_rels/slide1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0.bin"/></Relationships>
</file>

<file path=ppt/slides/_rels/slide1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0.bin"/></Relationships>
</file>

<file path=ppt/slides/_rels/slide1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0.bin"/></Relationships>
</file>

<file path=ppt/slides/_rels/slide1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0.bin"/></Relationships>
</file>

<file path=ppt/slides/_rels/slide1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bin"/></Relationships>
</file>

<file path=ppt/slides/_rels/slide1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0.bin"/></Relationships>
</file>

<file path=ppt/slides/_rels/slide1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0.bin"/></Relationships>
</file>

<file path=ppt/slides/_rels/slide1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0.bin"/></Relationships>
</file>

<file path=ppt/slides/_rels/slide1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bin"/><Relationship Id="rId5" Type="http://schemas.openxmlformats.org/officeDocument/2006/relationships/image" Target="../media/image4.bin"/><Relationship Id="rId4" Type="http://schemas.openxmlformats.org/officeDocument/2006/relationships/image" Target="../media/image3.bin"/></Relationships>
</file>

<file path=ppt/slides/_rels/slide20.xml.rels><?xml version="1.0" encoding="UTF-8" standalone="yes"?>
<Relationships xmlns="http://schemas.openxmlformats.org/package/2006/relationships"><Relationship Id="rId3" Type="http://schemas.openxmlformats.org/officeDocument/2006/relationships/image" Target="../media/image28.bin"/><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bin"/><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bin"/></Relationships>
</file>

<file path=ppt/slides/_rels/slide22.xml.rels><?xml version="1.0" encoding="UTF-8" standalone="yes"?>
<Relationships xmlns="http://schemas.openxmlformats.org/package/2006/relationships"><Relationship Id="rId3" Type="http://schemas.openxmlformats.org/officeDocument/2006/relationships/image" Target="../media/image34.bin"/><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5.bin"/></Relationships>
</file>

<file path=ppt/slides/_rels/slide2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10.bin"/></Relationships>
</file>

<file path=ppt/slides/_rels/slide2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10.bin"/></Relationships>
</file>

<file path=ppt/slides/_rels/slide2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10.bin"/></Relationships>
</file>

<file path=ppt/slides/_rels/slide2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10.bin"/></Relationships>
</file>

<file path=ppt/slides/_rels/slide2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10.bin"/></Relationships>
</file>

<file path=ppt/slides/_rels/slide3.xml.rels><?xml version="1.0" encoding="UTF-8" standalone="yes"?>
<Relationships xmlns="http://schemas.openxmlformats.org/package/2006/relationships"><Relationship Id="rId3" Type="http://schemas.openxmlformats.org/officeDocument/2006/relationships/image" Target="../media/image6.bin"/><Relationship Id="rId7" Type="http://schemas.openxmlformats.org/officeDocument/2006/relationships/image" Target="../media/image10.bin"/><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bin"/><Relationship Id="rId5" Type="http://schemas.openxmlformats.org/officeDocument/2006/relationships/image" Target="../media/image8.bin"/><Relationship Id="rId4" Type="http://schemas.openxmlformats.org/officeDocument/2006/relationships/image" Target="../media/image7.bin"/></Relationships>
</file>

<file path=ppt/slides/_rels/slide3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9.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0.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bin"/><Relationship Id="rId7"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10.bin"/><Relationship Id="rId9"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0.bin"/><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1.bin"/></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4.bin"/><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10.bin"/></Relationships>
</file>

<file path=ppt/slides/_rels/slide4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10.bin"/></Relationships>
</file>

<file path=ppt/slides/_rels/slide4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0.bin"/></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0.bin"/></Relationships>
</file>

<file path=ppt/slides/_rels/slide50.xml.rels><?xml version="1.0" encoding="UTF-8" standalone="yes"?>
<Relationships xmlns="http://schemas.openxmlformats.org/package/2006/relationships"><Relationship Id="rId3" Type="http://schemas.openxmlformats.org/officeDocument/2006/relationships/image" Target="../media/image60.bin"/><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10.bin"/></Relationships>
</file>

<file path=ppt/slides/_rels/slide51.xml.rels><?xml version="1.0" encoding="UTF-8" standalone="yes"?>
<Relationships xmlns="http://schemas.openxmlformats.org/package/2006/relationships"><Relationship Id="rId3" Type="http://schemas.openxmlformats.org/officeDocument/2006/relationships/image" Target="../media/image60.bin"/><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10.bin"/></Relationships>
</file>

<file path=ppt/slides/_rels/slide5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10.bin"/></Relationships>
</file>

<file path=ppt/slides/_rels/slide5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10.bin"/></Relationships>
</file>

<file path=ppt/slides/_rels/slide5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10.bin"/></Relationships>
</file>

<file path=ppt/slides/_rels/slide5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10.bin"/></Relationships>
</file>

<file path=ppt/slides/_rels/slide5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5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hyperlink" Target="https://manus.im/share/bVm1exT17xpQomYOAgWBdT" TargetMode="External"/><Relationship Id="rId4" Type="http://schemas.openxmlformats.org/officeDocument/2006/relationships/image" Target="../media/image10.bin"/></Relationships>
</file>

<file path=ppt/slides/_rels/slide5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hyperlink" Target="https://manus.im/share/bVm1exT17xpQomYOAgWBdT" TargetMode="External"/><Relationship Id="rId5" Type="http://schemas.openxmlformats.org/officeDocument/2006/relationships/image" Target="../media/image67.png"/><Relationship Id="rId4" Type="http://schemas.openxmlformats.org/officeDocument/2006/relationships/image" Target="../media/image10.bin"/></Relationships>
</file>

<file path=ppt/slides/_rels/slide5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10.bin"/></Relationships>
</file>

<file path=ppt/slides/_rels/slide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6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10.bin"/></Relationships>
</file>

<file path=ppt/slides/_rels/slide6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10.bin"/></Relationships>
</file>

<file path=ppt/slides/_rels/slide6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bin"/><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jpe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60.bin"/><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10.bin"/></Relationships>
</file>

<file path=ppt/slides/_rels/slide64.xml.rels><?xml version="1.0" encoding="UTF-8" standalone="yes"?>
<Relationships xmlns="http://schemas.openxmlformats.org/package/2006/relationships"><Relationship Id="rId3" Type="http://schemas.openxmlformats.org/officeDocument/2006/relationships/image" Target="../media/image60.bin"/><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10.bin"/></Relationships>
</file>

<file path=ppt/slides/_rels/slide65.xml.rels><?xml version="1.0" encoding="UTF-8" standalone="yes"?>
<Relationships xmlns="http://schemas.openxmlformats.org/package/2006/relationships"><Relationship Id="rId3" Type="http://schemas.openxmlformats.org/officeDocument/2006/relationships/image" Target="../media/image60.bin"/><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10.bin"/></Relationships>
</file>

<file path=ppt/slides/_rels/slide66.xml.rels><?xml version="1.0" encoding="UTF-8" standalone="yes"?>
<Relationships xmlns="http://schemas.openxmlformats.org/package/2006/relationships"><Relationship Id="rId3" Type="http://schemas.openxmlformats.org/officeDocument/2006/relationships/image" Target="../media/image60.bin"/><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10.bin"/></Relationships>
</file>

<file path=ppt/slides/_rels/slide6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10.bin"/></Relationships>
</file>

<file path=ppt/slides/_rels/slide6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10.bin"/></Relationships>
</file>

<file path=ppt/slides/_rels/slide69.xml.rels><?xml version="1.0" encoding="UTF-8" standalone="yes"?>
<Relationships xmlns="http://schemas.openxmlformats.org/package/2006/relationships"><Relationship Id="rId3" Type="http://schemas.openxmlformats.org/officeDocument/2006/relationships/image" Target="../media/image87.bin"/><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10.bin"/><Relationship Id="rId4" Type="http://schemas.openxmlformats.org/officeDocument/2006/relationships/image" Target="../media/image88.bin"/></Relationships>
</file>

<file path=ppt/slides/_rels/slide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0.bin"/></Relationships>
</file>

<file path=ppt/slides/_rels/slide70.xml.rels><?xml version="1.0" encoding="UTF-8" standalone="yes"?>
<Relationships xmlns="http://schemas.openxmlformats.org/package/2006/relationships"><Relationship Id="rId3" Type="http://schemas.openxmlformats.org/officeDocument/2006/relationships/image" Target="../media/image89.bin"/><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51.bin"/></Relationships>
</file>

<file path=ppt/slides/_rels/slide71.xml.rels><?xml version="1.0" encoding="UTF-8" standalone="yes"?>
<Relationships xmlns="http://schemas.openxmlformats.org/package/2006/relationships"><Relationship Id="rId8" Type="http://schemas.openxmlformats.org/officeDocument/2006/relationships/image" Target="../media/image95.bin"/><Relationship Id="rId3" Type="http://schemas.openxmlformats.org/officeDocument/2006/relationships/image" Target="../media/image90.bin"/><Relationship Id="rId7" Type="http://schemas.openxmlformats.org/officeDocument/2006/relationships/image" Target="../media/image94.bin"/><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93.bin"/><Relationship Id="rId5" Type="http://schemas.openxmlformats.org/officeDocument/2006/relationships/image" Target="../media/image92.bin"/><Relationship Id="rId10" Type="http://schemas.openxmlformats.org/officeDocument/2006/relationships/image" Target="../media/image10.bin"/><Relationship Id="rId4" Type="http://schemas.openxmlformats.org/officeDocument/2006/relationships/image" Target="../media/image91.bin"/><Relationship Id="rId9" Type="http://schemas.openxmlformats.org/officeDocument/2006/relationships/image" Target="../media/image96.bin"/></Relationships>
</file>

<file path=ppt/slides/_rels/slide72.xml.rels><?xml version="1.0" encoding="UTF-8" standalone="yes"?>
<Relationships xmlns="http://schemas.openxmlformats.org/package/2006/relationships"><Relationship Id="rId3" Type="http://schemas.openxmlformats.org/officeDocument/2006/relationships/image" Target="../media/image97.bin"/><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image" Target="../media/image98.jpeg"/><Relationship Id="rId4" Type="http://schemas.openxmlformats.org/officeDocument/2006/relationships/image" Target="../media/image29.bin"/></Relationships>
</file>

<file path=ppt/slides/_rels/slide73.xml.rels><?xml version="1.0" encoding="UTF-8" standalone="yes"?>
<Relationships xmlns="http://schemas.openxmlformats.org/package/2006/relationships"><Relationship Id="rId3" Type="http://schemas.openxmlformats.org/officeDocument/2006/relationships/image" Target="../media/image97.bin"/><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74.xml.rels><?xml version="1.0" encoding="UTF-8" standalone="yes"?>
<Relationships xmlns="http://schemas.openxmlformats.org/package/2006/relationships"><Relationship Id="rId3" Type="http://schemas.openxmlformats.org/officeDocument/2006/relationships/image" Target="../media/image99.bin"/><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100.bin"/></Relationships>
</file>

<file path=ppt/slides/_rels/slide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0.bin"/></Relationships>
</file>

<file path=ppt/slides/_rels/slide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5" name="Google Shape;55;p13"/>
          <p:cNvSpPr txBox="1"/>
          <p:nvPr/>
        </p:nvSpPr>
        <p:spPr>
          <a:xfrm>
            <a:off x="952241" y="782162"/>
            <a:ext cx="8206749" cy="2646838"/>
          </a:xfrm>
          <a:prstGeom prst="rect">
            <a:avLst/>
          </a:prstGeom>
          <a:noFill/>
          <a:ln>
            <a:noFill/>
          </a:ln>
        </p:spPr>
        <p:txBody>
          <a:bodyPr spcFirstLastPara="1" wrap="square" lIns="121900" tIns="121900" rIns="121900" bIns="121900" anchor="t" anchorCtr="0">
            <a:spAutoFit/>
          </a:bodyPr>
          <a:lstStyle/>
          <a:p>
            <a:r>
              <a:rPr lang="pt-BR" sz="5200" b="1" dirty="0">
                <a:solidFill>
                  <a:srgbClr val="FF6C00"/>
                </a:solidFill>
                <a:latin typeface="Montserrat"/>
                <a:ea typeface="Montserrat"/>
                <a:cs typeface="Montserrat"/>
                <a:sym typeface="Montserrat"/>
              </a:rPr>
              <a:t>Tecnologia = Eficiência</a:t>
            </a:r>
          </a:p>
          <a:p>
            <a:r>
              <a:rPr lang="pt-BR" sz="5200" b="1" dirty="0">
                <a:solidFill>
                  <a:srgbClr val="FF6C00"/>
                </a:solidFill>
                <a:latin typeface="Montserrat"/>
                <a:ea typeface="Montserrat"/>
                <a:cs typeface="Montserrat"/>
                <a:sym typeface="Montserrat"/>
              </a:rPr>
              <a:t>Inteligência Artificial no Setor Público</a:t>
            </a:r>
          </a:p>
        </p:txBody>
      </p:sp>
      <p:sp>
        <p:nvSpPr>
          <p:cNvPr id="56" name="Google Shape;56;p13"/>
          <p:cNvSpPr txBox="1"/>
          <p:nvPr/>
        </p:nvSpPr>
        <p:spPr>
          <a:xfrm>
            <a:off x="952241" y="4211162"/>
            <a:ext cx="5595200" cy="1764417"/>
          </a:xfrm>
          <a:prstGeom prst="rect">
            <a:avLst/>
          </a:prstGeom>
          <a:noFill/>
          <a:ln>
            <a:noFill/>
          </a:ln>
        </p:spPr>
        <p:txBody>
          <a:bodyPr spcFirstLastPara="1" wrap="square" lIns="121900" tIns="121900" rIns="121900" bIns="121900" anchor="t" anchorCtr="0">
            <a:spAutoFit/>
          </a:bodyPr>
          <a:lstStyle/>
          <a:p>
            <a:r>
              <a:rPr lang="pt-BR" sz="3733" dirty="0">
                <a:solidFill>
                  <a:schemeClr val="lt1"/>
                </a:solidFill>
                <a:latin typeface="Montserrat"/>
                <a:ea typeface="Montserrat"/>
                <a:cs typeface="Montserrat"/>
                <a:sym typeface="Montserrat"/>
              </a:rPr>
              <a:t>Prof. Marcus </a:t>
            </a:r>
            <a:r>
              <a:rPr lang="pt-BR" sz="3733" dirty="0" err="1">
                <a:solidFill>
                  <a:schemeClr val="lt1"/>
                </a:solidFill>
                <a:latin typeface="Montserrat"/>
                <a:ea typeface="Montserrat"/>
                <a:cs typeface="Montserrat"/>
                <a:sym typeface="Montserrat"/>
              </a:rPr>
              <a:t>Ganter</a:t>
            </a:r>
            <a:endParaRPr lang="pt-BR" sz="3733" dirty="0">
              <a:solidFill>
                <a:schemeClr val="lt1"/>
              </a:solidFill>
              <a:latin typeface="Montserrat"/>
              <a:ea typeface="Montserrat"/>
              <a:cs typeface="Montserrat"/>
              <a:sym typeface="Montserrat"/>
            </a:endParaRPr>
          </a:p>
          <a:p>
            <a:endParaRPr lang="pt-BR" sz="3733" dirty="0">
              <a:solidFill>
                <a:schemeClr val="lt1"/>
              </a:solidFill>
              <a:latin typeface="Montserrat"/>
              <a:ea typeface="Montserrat"/>
              <a:cs typeface="Montserrat"/>
              <a:sym typeface="Montserrat"/>
            </a:endParaRPr>
          </a:p>
          <a:p>
            <a:pPr algn="ctr"/>
            <a:r>
              <a:rPr lang="pt-BR" sz="2400">
                <a:solidFill>
                  <a:schemeClr val="lt1"/>
                </a:solidFill>
                <a:latin typeface="Montserrat"/>
                <a:ea typeface="Montserrat"/>
                <a:cs typeface="Montserrat"/>
                <a:sym typeface="Montserrat"/>
              </a:rPr>
              <a:t>Junho, </a:t>
            </a:r>
            <a:r>
              <a:rPr lang="pt-BR" sz="2400" dirty="0">
                <a:solidFill>
                  <a:schemeClr val="lt1"/>
                </a:solidFill>
                <a:latin typeface="Montserrat"/>
                <a:ea typeface="Montserrat"/>
                <a:cs typeface="Montserrat"/>
                <a:sym typeface="Montserrat"/>
              </a:rPr>
              <a:t>2026</a:t>
            </a:r>
            <a:endParaRPr sz="2400" dirty="0">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38DFB-078A-18C2-B5AE-E1D41975FE9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0690098-2607-2B5C-77BA-03B9949F4EA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E0A0BF7-EA83-0547-05D4-DB253820F12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EFBC7093-F82E-FD6F-89D9-E5FB98EFFEA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933A910-289F-53EF-6EDE-003CCE4C0B42}"/>
              </a:ext>
            </a:extLst>
          </p:cNvPr>
          <p:cNvSpPr/>
          <p:nvPr/>
        </p:nvSpPr>
        <p:spPr>
          <a:xfrm>
            <a:off x="762001" y="531169"/>
            <a:ext cx="861614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1960</a:t>
            </a:r>
            <a:r>
              <a:rPr lang="en-US" sz="3000" b="1" dirty="0">
                <a:solidFill>
                  <a:srgbClr val="2C3E50"/>
                </a:solidFill>
                <a:latin typeface="Noto Sans" pitchFamily="34" charset="0"/>
                <a:ea typeface="Noto Sans" pitchFamily="34" charset="-122"/>
                <a:cs typeface="Noto Sans" pitchFamily="34" charset="-120"/>
              </a:rPr>
              <a:t> – A Era das </a:t>
            </a:r>
            <a:r>
              <a:rPr lang="en-US" sz="3000" b="1" dirty="0" err="1">
                <a:solidFill>
                  <a:srgbClr val="2C3E50"/>
                </a:solidFill>
                <a:latin typeface="Noto Sans" pitchFamily="34" charset="0"/>
                <a:ea typeface="Noto Sans" pitchFamily="34" charset="-122"/>
                <a:cs typeface="Noto Sans" pitchFamily="34" charset="-120"/>
              </a:rPr>
              <a:t>regras</a:t>
            </a:r>
            <a:r>
              <a:rPr lang="en-US" sz="3000" b="1" dirty="0">
                <a:solidFill>
                  <a:srgbClr val="2C3E50"/>
                </a:solidFill>
                <a:latin typeface="Noto Sans" pitchFamily="34" charset="0"/>
                <a:ea typeface="Noto Sans" pitchFamily="34" charset="-122"/>
                <a:cs typeface="Noto Sans" pitchFamily="34" charset="-120"/>
              </a:rPr>
              <a:t> e a Lei de Moore</a:t>
            </a:r>
            <a:endParaRPr lang="en-US" sz="3000" dirty="0"/>
          </a:p>
        </p:txBody>
      </p:sp>
      <p:sp>
        <p:nvSpPr>
          <p:cNvPr id="25" name="Shape 15">
            <a:extLst>
              <a:ext uri="{FF2B5EF4-FFF2-40B4-BE49-F238E27FC236}">
                <a16:creationId xmlns:a16="http://schemas.microsoft.com/office/drawing/2014/main" id="{8BF7842B-55BB-F450-B366-7E86662D889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B5B48EA-4198-3F04-7E2E-2542530C045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64772724-31FC-DBEC-C60D-8F7878D3AAF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2DA0D18-1D47-62DE-9B80-B31D9BAA3DC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2F924DD-6C82-4EAE-7731-F5442DFF916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9085ACA-3CA7-E219-67B2-48F4999114B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C6C37030-7965-2584-C884-8088F582497F}"/>
              </a:ext>
            </a:extLst>
          </p:cNvPr>
          <p:cNvSpPr txBox="1"/>
          <p:nvPr/>
        </p:nvSpPr>
        <p:spPr>
          <a:xfrm>
            <a:off x="173421" y="1387369"/>
            <a:ext cx="5880537" cy="427809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IA baseada em lógica "Se-Então" e o crescimento do hardware.</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IA Simbólica (Baseada em Regras):</a:t>
            </a:r>
            <a:r>
              <a:rPr lang="pt-BR" sz="1600" dirty="0">
                <a:latin typeface="Noto Sans" panose="020B0502040504020204" pitchFamily="34" charset="0"/>
                <a:ea typeface="Noto Sans" panose="020B0502040504020204" pitchFamily="34" charset="0"/>
                <a:cs typeface="Noto Sans" panose="020B0502040504020204" pitchFamily="34" charset="0"/>
              </a:rPr>
              <a:t> O conhecimento humano era codificado manualmente.</a:t>
            </a:r>
          </a:p>
          <a:p>
            <a:pPr lvl="1" fontAlgn="base"/>
            <a:r>
              <a:rPr lang="pt-BR" sz="1600" i="1" dirty="0">
                <a:latin typeface="Noto Sans" panose="020B0502040504020204" pitchFamily="34" charset="0"/>
                <a:ea typeface="Noto Sans" panose="020B0502040504020204" pitchFamily="34" charset="0"/>
                <a:cs typeface="Noto Sans" panose="020B0502040504020204" pitchFamily="34" charset="0"/>
              </a:rPr>
              <a:t>Exemplo:</a:t>
            </a:r>
            <a:r>
              <a:rPr lang="pt-BR" sz="1600" dirty="0">
                <a:latin typeface="Noto Sans" panose="020B0502040504020204" pitchFamily="34" charset="0"/>
                <a:ea typeface="Noto Sans" panose="020B0502040504020204" pitchFamily="34" charset="0"/>
                <a:cs typeface="Noto Sans" panose="020B0502040504020204" pitchFamily="34" charset="0"/>
              </a:rPr>
              <a:t> "SE o paciente tem febre E tosse, ENTÃO pode ser gripe."</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ELIZA:</a:t>
            </a:r>
            <a:r>
              <a:rPr lang="pt-BR" sz="1600" dirty="0">
                <a:latin typeface="Noto Sans" panose="020B0502040504020204" pitchFamily="34" charset="0"/>
                <a:ea typeface="Noto Sans" panose="020B0502040504020204" pitchFamily="34" charset="0"/>
                <a:cs typeface="Noto Sans" panose="020B0502040504020204" pitchFamily="34" charset="0"/>
              </a:rPr>
              <a:t> Um "robô psicólogo" primitivo que seguia um script fixo.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Lei de Moore (1965):</a:t>
            </a:r>
            <a:r>
              <a:rPr lang="pt-BR" sz="1600" dirty="0">
                <a:latin typeface="Noto Sans" panose="020B0502040504020204" pitchFamily="34" charset="0"/>
                <a:ea typeface="Noto Sans" panose="020B0502040504020204" pitchFamily="34" charset="0"/>
                <a:cs typeface="Noto Sans" panose="020B0502040504020204" pitchFamily="34" charset="0"/>
              </a:rPr>
              <a:t> Gordon Moore previu que a capacidade dos processadores dobraria a cada 2 anos.</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foi crucial: sem computadores mais potentes, a IA teórica não poderia virar prática.</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Limitação:</a:t>
            </a:r>
            <a:r>
              <a:rPr lang="pt-BR" sz="1600" dirty="0">
                <a:latin typeface="Noto Sans" panose="020B0502040504020204" pitchFamily="34" charset="0"/>
                <a:ea typeface="Noto Sans" panose="020B0502040504020204" pitchFamily="34" charset="0"/>
                <a:cs typeface="Noto Sans" panose="020B0502040504020204" pitchFamily="34" charset="0"/>
              </a:rPr>
              <a:t> A IA funcionava bem em laboratório, mas falhava no mundo real caótico porque não conseguia improvisar fora das regras.</a:t>
            </a:r>
          </a:p>
        </p:txBody>
      </p:sp>
      <p:pic>
        <p:nvPicPr>
          <p:cNvPr id="3074" name="Picture 2">
            <a:extLst>
              <a:ext uri="{FF2B5EF4-FFF2-40B4-BE49-F238E27FC236}">
                <a16:creationId xmlns:a16="http://schemas.microsoft.com/office/drawing/2014/main" id="{73AD80E1-1194-E075-C195-190D7A92F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958" y="1244600"/>
            <a:ext cx="6928596" cy="395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839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328E-FD0B-944F-3204-1CB9F3E7A29C}"/>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63666AF-ACBB-7443-D898-A542893CC03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55E666B2-32B7-6A11-3F0D-F999EF10E11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336217CA-E952-FCAC-D9A9-F8CCB831505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F5D22413-FB9C-9C92-6693-74CBF4ABCC93}"/>
              </a:ext>
            </a:extLst>
          </p:cNvPr>
          <p:cNvSpPr/>
          <p:nvPr/>
        </p:nvSpPr>
        <p:spPr>
          <a:xfrm>
            <a:off x="4080990" y="300336"/>
            <a:ext cx="7856153" cy="923330"/>
          </a:xfrm>
          <a:prstGeom prst="rect">
            <a:avLst/>
          </a:prstGeom>
          <a:noFill/>
          <a:ln/>
        </p:spPr>
        <p:txBody>
          <a:bodyPr wrap="squar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1970</a:t>
            </a:r>
            <a:r>
              <a:rPr lang="en-US" sz="3000" b="1" dirty="0">
                <a:solidFill>
                  <a:srgbClr val="2C3E50"/>
                </a:solidFill>
                <a:latin typeface="Noto Sans" pitchFamily="34" charset="0"/>
                <a:ea typeface="Noto Sans" pitchFamily="34" charset="-122"/>
                <a:cs typeface="Noto Sans" pitchFamily="34" charset="-120"/>
              </a:rPr>
              <a:t> – Sistemas </a:t>
            </a:r>
            <a:r>
              <a:rPr lang="en-US" sz="3000" b="1" dirty="0" err="1">
                <a:solidFill>
                  <a:srgbClr val="2C3E50"/>
                </a:solidFill>
                <a:latin typeface="Noto Sans" pitchFamily="34" charset="0"/>
                <a:ea typeface="Noto Sans" pitchFamily="34" charset="-122"/>
                <a:cs typeface="Noto Sans" pitchFamily="34" charset="-120"/>
              </a:rPr>
              <a:t>especialistas</a:t>
            </a:r>
            <a:r>
              <a:rPr lang="en-US" sz="3000" b="1" dirty="0">
                <a:solidFill>
                  <a:srgbClr val="2C3E50"/>
                </a:solidFill>
                <a:latin typeface="Noto Sans" pitchFamily="34" charset="0"/>
                <a:ea typeface="Noto Sans" pitchFamily="34" charset="-122"/>
                <a:cs typeface="Noto Sans" pitchFamily="34" charset="-120"/>
              </a:rPr>
              <a:t> e o Inverno da IA</a:t>
            </a:r>
            <a:endParaRPr lang="en-US" sz="3000" dirty="0"/>
          </a:p>
        </p:txBody>
      </p:sp>
      <p:sp>
        <p:nvSpPr>
          <p:cNvPr id="25" name="Shape 15">
            <a:extLst>
              <a:ext uri="{FF2B5EF4-FFF2-40B4-BE49-F238E27FC236}">
                <a16:creationId xmlns:a16="http://schemas.microsoft.com/office/drawing/2014/main" id="{BB631D54-D25B-58DF-B51C-965D7F43359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1159BA9C-63E5-5E21-AB89-D6FA4A92F0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0324829E-FF71-505B-D48E-0DA88BCB3C2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A55388C-A027-4487-A743-B840F63F2D3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C2C5D11-40F8-5A34-4B85-A339E6AB8B5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0C4E78F-A046-EAE1-2508-2967A7BA328E}"/>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BD0E743-4E94-CB8B-5C6F-EC1BA036DC6D}"/>
              </a:ext>
            </a:extLst>
          </p:cNvPr>
          <p:cNvSpPr txBox="1"/>
          <p:nvPr/>
        </p:nvSpPr>
        <p:spPr>
          <a:xfrm>
            <a:off x="3808178" y="1387368"/>
            <a:ext cx="7276733" cy="4689489"/>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Aplicações médicas promissoras, mas expectativas frustradas.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Sistemas Especialistas (Expert Systems):</a:t>
            </a:r>
            <a:r>
              <a:rPr lang="pt-BR" sz="1867" dirty="0">
                <a:latin typeface="Noto Sans" panose="020B0502040504020204" pitchFamily="34" charset="0"/>
                <a:ea typeface="Noto Sans" panose="020B0502040504020204" pitchFamily="34" charset="0"/>
                <a:cs typeface="Noto Sans" panose="020B0502040504020204" pitchFamily="34" charset="0"/>
              </a:rPr>
              <a:t> O </a:t>
            </a:r>
            <a:r>
              <a:rPr lang="pt-BR" sz="1867" b="1" dirty="0">
                <a:latin typeface="Noto Sans" panose="020B0502040504020204" pitchFamily="34" charset="0"/>
                <a:ea typeface="Noto Sans" panose="020B0502040504020204" pitchFamily="34" charset="0"/>
                <a:cs typeface="Noto Sans" panose="020B0502040504020204" pitchFamily="34" charset="0"/>
              </a:rPr>
              <a:t>MYCIN</a:t>
            </a:r>
            <a:r>
              <a:rPr lang="pt-BR" sz="1867" dirty="0">
                <a:latin typeface="Noto Sans" panose="020B0502040504020204" pitchFamily="34" charset="0"/>
                <a:ea typeface="Noto Sans" panose="020B0502040504020204" pitchFamily="34" charset="0"/>
                <a:cs typeface="Noto Sans" panose="020B0502040504020204" pitchFamily="34" charset="0"/>
              </a:rPr>
              <a:t> foi um marco. Ele diagnosticava infecções bacterianas melhor que muitos médicos júnior, usando regras lógicas.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Avanços na Lógica:</a:t>
            </a:r>
            <a:r>
              <a:rPr lang="pt-BR" sz="1867" dirty="0">
                <a:latin typeface="Noto Sans" panose="020B0502040504020204" pitchFamily="34" charset="0"/>
                <a:ea typeface="Noto Sans" panose="020B0502040504020204" pitchFamily="34" charset="0"/>
                <a:cs typeface="Noto Sans" panose="020B0502040504020204" pitchFamily="34" charset="0"/>
              </a:rPr>
              <a:t> Criação da linguagem </a:t>
            </a:r>
            <a:r>
              <a:rPr lang="pt-BR" sz="1867" b="1" dirty="0">
                <a:latin typeface="Noto Sans" panose="020B0502040504020204" pitchFamily="34" charset="0"/>
                <a:ea typeface="Noto Sans" panose="020B0502040504020204" pitchFamily="34" charset="0"/>
                <a:cs typeface="Noto Sans" panose="020B0502040504020204" pitchFamily="34" charset="0"/>
              </a:rPr>
              <a:t>PROLOG</a:t>
            </a:r>
            <a:r>
              <a:rPr lang="pt-BR" sz="1867" dirty="0">
                <a:latin typeface="Noto Sans" panose="020B0502040504020204" pitchFamily="34" charset="0"/>
                <a:ea typeface="Noto Sans" panose="020B0502040504020204" pitchFamily="34" charset="0"/>
                <a:cs typeface="Noto Sans" panose="020B0502040504020204" pitchFamily="34" charset="0"/>
              </a:rPr>
              <a:t>, fundamental para ensinar lógica às máquinas.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 Primeiro "Inverno da IA":</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Houve um choque de realidade. Prometeram robôs falantes e inteligentes, mas a tecnologia da época não aguentou o processamento necessário.</a:t>
            </a:r>
          </a:p>
          <a:p>
            <a:r>
              <a:rPr lang="pt-BR" sz="1867" b="1" dirty="0">
                <a:latin typeface="Noto Sans" panose="020B0502040504020204" pitchFamily="34" charset="0"/>
                <a:ea typeface="Noto Sans" panose="020B0502040504020204" pitchFamily="34" charset="0"/>
                <a:cs typeface="Noto Sans" panose="020B0502040504020204" pitchFamily="34" charset="0"/>
              </a:rPr>
              <a:t>Consequência:</a:t>
            </a:r>
            <a:r>
              <a:rPr lang="pt-BR" sz="1867" dirty="0">
                <a:latin typeface="Noto Sans" panose="020B0502040504020204" pitchFamily="34" charset="0"/>
                <a:ea typeface="Noto Sans" panose="020B0502040504020204" pitchFamily="34" charset="0"/>
                <a:cs typeface="Noto Sans" panose="020B0502040504020204" pitchFamily="34" charset="0"/>
              </a:rPr>
              <a:t> Cortes drásticos de verbas e ceticismo generalizado sobre o futuro da área.</a:t>
            </a:r>
          </a:p>
        </p:txBody>
      </p:sp>
      <p:pic>
        <p:nvPicPr>
          <p:cNvPr id="4098" name="Picture 2">
            <a:extLst>
              <a:ext uri="{FF2B5EF4-FFF2-40B4-BE49-F238E27FC236}">
                <a16:creationId xmlns:a16="http://schemas.microsoft.com/office/drawing/2014/main" id="{169EACEF-8089-902E-CDD2-CED1CA2C6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49" y="96259"/>
            <a:ext cx="3303681" cy="586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3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325C-FB66-4F5A-F510-18F9620BB0A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B356E6AA-09DF-7E3A-1E6C-BE2E373B342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785EE0B-24DB-506D-63F1-BC20ECC86B6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E35941A-C899-089C-2BF2-08ED9130DF2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7155146D-4FD5-E533-6F66-791DBEB90A48}"/>
              </a:ext>
            </a:extLst>
          </p:cNvPr>
          <p:cNvSpPr/>
          <p:nvPr/>
        </p:nvSpPr>
        <p:spPr>
          <a:xfrm>
            <a:off x="762000" y="531169"/>
            <a:ext cx="8832546"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1980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retomada</a:t>
            </a:r>
            <a:r>
              <a:rPr lang="en-US" sz="3000" b="1" dirty="0">
                <a:solidFill>
                  <a:srgbClr val="2C3E50"/>
                </a:solidFill>
                <a:latin typeface="Noto Sans" pitchFamily="34" charset="0"/>
                <a:ea typeface="Noto Sans" pitchFamily="34" charset="-122"/>
                <a:cs typeface="Noto Sans" pitchFamily="34" charset="-120"/>
              </a:rPr>
              <a:t> com as Redes </a:t>
            </a:r>
            <a:r>
              <a:rPr lang="en-US" sz="3000" b="1" dirty="0" err="1">
                <a:solidFill>
                  <a:srgbClr val="2C3E50"/>
                </a:solidFill>
                <a:latin typeface="Noto Sans" pitchFamily="34" charset="0"/>
                <a:ea typeface="Noto Sans" pitchFamily="34" charset="-122"/>
                <a:cs typeface="Noto Sans" pitchFamily="34" charset="-120"/>
              </a:rPr>
              <a:t>Neurais</a:t>
            </a:r>
            <a:endParaRPr lang="en-US" sz="3000" dirty="0"/>
          </a:p>
        </p:txBody>
      </p:sp>
      <p:sp>
        <p:nvSpPr>
          <p:cNvPr id="25" name="Shape 15">
            <a:extLst>
              <a:ext uri="{FF2B5EF4-FFF2-40B4-BE49-F238E27FC236}">
                <a16:creationId xmlns:a16="http://schemas.microsoft.com/office/drawing/2014/main" id="{9DE652A0-C500-CF76-8342-B0E074287AD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AE6DBD2-3EFB-C9D1-5346-0EF6DF9DC69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C45580E-E7BF-1049-82DA-35263263623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BFDDEEA-E83B-AF4F-7D88-B9FAC1C2A77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0477824-CAA6-9B5F-F200-EF47DA065A4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C206937-FCFE-7CC4-C03F-38BBB4F181A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56C303B-E665-A43A-34C5-B5AEB6050EEF}"/>
              </a:ext>
            </a:extLst>
          </p:cNvPr>
          <p:cNvSpPr txBox="1"/>
          <p:nvPr/>
        </p:nvSpPr>
        <p:spPr>
          <a:xfrm>
            <a:off x="733973" y="1219209"/>
            <a:ext cx="10934152"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Imitando o cérebro humano e o homem ainda vencendo a máquina.</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Renascimento:</a:t>
            </a:r>
            <a:r>
              <a:rPr lang="pt-BR" sz="1600" dirty="0">
                <a:latin typeface="Noto Sans" panose="020B0502040504020204" pitchFamily="34" charset="0"/>
                <a:ea typeface="Noto Sans" panose="020B0502040504020204" pitchFamily="34" charset="0"/>
                <a:cs typeface="Noto Sans" panose="020B0502040504020204" pitchFamily="34" charset="0"/>
              </a:rPr>
              <a:t> A volta do interesse graças às </a:t>
            </a:r>
            <a:r>
              <a:rPr lang="pt-BR" sz="1600" b="1" dirty="0">
                <a:latin typeface="Noto Sans" panose="020B0502040504020204" pitchFamily="34" charset="0"/>
                <a:ea typeface="Noto Sans" panose="020B0502040504020204" pitchFamily="34" charset="0"/>
                <a:cs typeface="Noto Sans" panose="020B0502040504020204" pitchFamily="34" charset="0"/>
              </a:rPr>
              <a:t>Redes Neurais</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Conceito:</a:t>
            </a:r>
            <a:r>
              <a:rPr lang="pt-BR" sz="1600" dirty="0">
                <a:latin typeface="Noto Sans" panose="020B0502040504020204" pitchFamily="34" charset="0"/>
                <a:ea typeface="Noto Sans" panose="020B0502040504020204" pitchFamily="34" charset="0"/>
                <a:cs typeface="Noto Sans" panose="020B0502040504020204" pitchFamily="34" charset="0"/>
              </a:rPr>
              <a:t> Tentar simular matematicamente como os neurônios se conectam e aprendem (algoritmo de </a:t>
            </a:r>
            <a:r>
              <a:rPr lang="pt-BR" sz="1600" i="1" dirty="0" err="1">
                <a:latin typeface="Noto Sans" panose="020B0502040504020204" pitchFamily="34" charset="0"/>
                <a:ea typeface="Noto Sans" panose="020B0502040504020204" pitchFamily="34" charset="0"/>
                <a:cs typeface="Noto Sans" panose="020B0502040504020204" pitchFamily="34" charset="0"/>
              </a:rPr>
              <a:t>Backpropagation</a:t>
            </a:r>
            <a:r>
              <a:rPr lang="pt-BR" sz="1600" i="1" dirty="0">
                <a:latin typeface="Noto Sans" panose="020B0502040504020204" pitchFamily="34" charset="0"/>
                <a:ea typeface="Noto Sans" panose="020B0502040504020204" pitchFamily="34" charset="0"/>
                <a:cs typeface="Noto Sans" panose="020B0502040504020204" pitchFamily="34" charset="0"/>
              </a:rPr>
              <a:t> – Retropropagação 1986</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Homem vs. Máquina (Round 1):</a:t>
            </a:r>
            <a:r>
              <a:rPr lang="pt-BR" sz="1600" dirty="0">
                <a:latin typeface="Noto Sans" panose="020B0502040504020204" pitchFamily="34" charset="0"/>
                <a:ea typeface="Noto Sans" panose="020B0502040504020204" pitchFamily="34" charset="0"/>
                <a:cs typeface="Noto Sans" panose="020B0502040504020204" pitchFamily="34" charset="0"/>
              </a:rPr>
              <a:t> Em 1985, o campeão mundial de xadrez </a:t>
            </a:r>
            <a:r>
              <a:rPr lang="pt-BR" sz="1600" b="1" dirty="0">
                <a:latin typeface="Noto Sans" panose="020B0502040504020204" pitchFamily="34" charset="0"/>
                <a:ea typeface="Noto Sans" panose="020B0502040504020204" pitchFamily="34" charset="0"/>
                <a:cs typeface="Noto Sans" panose="020B0502040504020204" pitchFamily="34" charset="0"/>
              </a:rPr>
              <a:t>Garry Kasparov</a:t>
            </a:r>
            <a:r>
              <a:rPr lang="pt-BR" sz="1600" dirty="0">
                <a:latin typeface="Noto Sans" panose="020B0502040504020204" pitchFamily="34" charset="0"/>
                <a:ea typeface="Noto Sans" panose="020B0502040504020204" pitchFamily="34" charset="0"/>
                <a:cs typeface="Noto Sans" panose="020B0502040504020204" pitchFamily="34" charset="0"/>
              </a:rPr>
              <a:t> enfrentou 32 computadores simultaneamente. </a:t>
            </a:r>
            <a:r>
              <a:rPr lang="pt-BR" sz="1600" b="1" dirty="0">
                <a:latin typeface="Noto Sans" panose="020B0502040504020204" pitchFamily="34" charset="0"/>
                <a:ea typeface="Noto Sans" panose="020B0502040504020204" pitchFamily="34" charset="0"/>
                <a:cs typeface="Noto Sans" panose="020B0502040504020204" pitchFamily="34" charset="0"/>
              </a:rPr>
              <a:t>Resultado:</a:t>
            </a:r>
            <a:r>
              <a:rPr lang="pt-BR" sz="1600" dirty="0">
                <a:latin typeface="Noto Sans" panose="020B0502040504020204" pitchFamily="34" charset="0"/>
                <a:ea typeface="Noto Sans" panose="020B0502040504020204" pitchFamily="34" charset="0"/>
                <a:cs typeface="Noto Sans" panose="020B0502040504020204" pitchFamily="34" charset="0"/>
              </a:rPr>
              <a:t> Kasparov venceu todas as partidas. A intuição humana ainda superava a capacidade de cálculo das máquinas.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Aplicações Práticas:</a:t>
            </a:r>
            <a:r>
              <a:rPr lang="pt-BR" sz="1600" dirty="0">
                <a:latin typeface="Noto Sans" panose="020B0502040504020204" pitchFamily="34" charset="0"/>
                <a:ea typeface="Noto Sans" panose="020B0502040504020204" pitchFamily="34" charset="0"/>
                <a:cs typeface="Noto Sans" panose="020B0502040504020204" pitchFamily="34" charset="0"/>
              </a:rPr>
              <a:t> Primeiros passos no reconhecimento de voz e previsões financeiras.</a:t>
            </a:r>
          </a:p>
        </p:txBody>
      </p:sp>
      <p:pic>
        <p:nvPicPr>
          <p:cNvPr id="5122" name="Picture 2">
            <a:extLst>
              <a:ext uri="{FF2B5EF4-FFF2-40B4-BE49-F238E27FC236}">
                <a16:creationId xmlns:a16="http://schemas.microsoft.com/office/drawing/2014/main" id="{892BB5F6-48F3-22FD-AC68-6811051D5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619" y="3607315"/>
            <a:ext cx="5560411" cy="296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815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9E72A-88E7-B0CD-2667-74B4329F2223}"/>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35DB117-EF2B-F882-848D-46622BCBC17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E5AB702-FBC2-90C8-2238-AE8B9D934E7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9F38AF5-6A80-EC4C-5574-108E5A8ACF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8752A4F-D3FA-D76A-1C55-060824901FF4}"/>
              </a:ext>
            </a:extLst>
          </p:cNvPr>
          <p:cNvSpPr/>
          <p:nvPr/>
        </p:nvSpPr>
        <p:spPr>
          <a:xfrm>
            <a:off x="762001" y="531169"/>
            <a:ext cx="868026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1990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vitória</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máquina</a:t>
            </a:r>
            <a:r>
              <a:rPr lang="en-US" sz="3000" b="1" dirty="0">
                <a:solidFill>
                  <a:srgbClr val="2C3E50"/>
                </a:solidFill>
                <a:latin typeface="Noto Sans" pitchFamily="34" charset="0"/>
                <a:ea typeface="Noto Sans" pitchFamily="34" charset="-122"/>
                <a:cs typeface="Noto Sans" pitchFamily="34" charset="-120"/>
              </a:rPr>
              <a:t> e a Internet</a:t>
            </a:r>
            <a:endParaRPr lang="en-US" sz="3000" dirty="0"/>
          </a:p>
        </p:txBody>
      </p:sp>
      <p:sp>
        <p:nvSpPr>
          <p:cNvPr id="25" name="Shape 15">
            <a:extLst>
              <a:ext uri="{FF2B5EF4-FFF2-40B4-BE49-F238E27FC236}">
                <a16:creationId xmlns:a16="http://schemas.microsoft.com/office/drawing/2014/main" id="{B1DB84CB-2B82-CC9C-B1E2-30C2FF7678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4E2A6B7-D246-2D5C-1E33-7FA3D91D46A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904CC47-4C4A-E293-FF3E-1085AD95BF8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05DE268-316C-CFA8-5B81-036393BFD38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FB2D11BD-4B9C-58ED-1A69-23325E0AFDC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34137A6-EF8B-CB41-28E3-D3E6965E7A3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A61F4BE-FBF3-ED0B-AC66-0DA4ED693907}"/>
              </a:ext>
            </a:extLst>
          </p:cNvPr>
          <p:cNvSpPr txBox="1"/>
          <p:nvPr/>
        </p:nvSpPr>
        <p:spPr>
          <a:xfrm>
            <a:off x="733975" y="1387369"/>
            <a:ext cx="5102947"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poder dos dados (Big Data) e a virada no jogo de xadrez.</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Grande Virada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a:t>
            </a:r>
            <a:r>
              <a:rPr lang="pt-BR" sz="1600" dirty="0">
                <a:latin typeface="Noto Sans" panose="020B0502040504020204" pitchFamily="34" charset="0"/>
                <a:ea typeface="Noto Sans" panose="020B0502040504020204" pitchFamily="34" charset="0"/>
                <a:cs typeface="Noto Sans" panose="020B0502040504020204" pitchFamily="34" charset="0"/>
              </a:rPr>
              <a:t> Em 1997, o supercomputador da IBM venceu Kasparov em uma revanche histórica.</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A máquina calculava 200 milhões de posições por segundo. Foi a prova de que a "força bruta" computacional podia superar a estratégia humana em jogos lógicos.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Combustível da IA:</a:t>
            </a:r>
            <a:r>
              <a:rPr lang="pt-BR" sz="1600" dirty="0">
                <a:latin typeface="Noto Sans" panose="020B0502040504020204" pitchFamily="34" charset="0"/>
                <a:ea typeface="Noto Sans" panose="020B0502040504020204" pitchFamily="34" charset="0"/>
                <a:cs typeface="Noto Sans" panose="020B0502040504020204" pitchFamily="34" charset="0"/>
              </a:rPr>
              <a:t> A popularização da </a:t>
            </a:r>
            <a:r>
              <a:rPr lang="pt-BR" sz="1600" b="1" dirty="0">
                <a:latin typeface="Noto Sans" panose="020B0502040504020204" pitchFamily="34" charset="0"/>
                <a:ea typeface="Noto Sans" panose="020B0502040504020204" pitchFamily="34" charset="0"/>
                <a:cs typeface="Noto Sans" panose="020B0502040504020204" pitchFamily="34" charset="0"/>
              </a:rPr>
              <a:t>Internet</a:t>
            </a:r>
            <a:r>
              <a:rPr lang="pt-BR" sz="1600" dirty="0">
                <a:latin typeface="Noto Sans" panose="020B0502040504020204" pitchFamily="34" charset="0"/>
                <a:ea typeface="Noto Sans" panose="020B0502040504020204" pitchFamily="34" charset="0"/>
                <a:cs typeface="Noto Sans" panose="020B0502040504020204" pitchFamily="34" charset="0"/>
              </a:rPr>
              <a:t>. Com a web, surgiram volumes massivos de dados, essenciais para treinar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(comércio eletrônico, recomendações da </a:t>
            </a:r>
            <a:r>
              <a:rPr lang="pt-BR" sz="1600" dirty="0" err="1">
                <a:latin typeface="Noto Sans" panose="020B0502040504020204" pitchFamily="34" charset="0"/>
                <a:ea typeface="Noto Sans" panose="020B0502040504020204" pitchFamily="34" charset="0"/>
                <a:cs typeface="Noto Sans" panose="020B0502040504020204" pitchFamily="34" charset="0"/>
              </a:rPr>
              <a:t>Amazon</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Aplicações Reais:</a:t>
            </a:r>
            <a:r>
              <a:rPr lang="pt-BR" sz="1600" dirty="0">
                <a:latin typeface="Noto Sans" panose="020B0502040504020204" pitchFamily="34" charset="0"/>
                <a:ea typeface="Noto Sans" panose="020B0502040504020204" pitchFamily="34" charset="0"/>
                <a:cs typeface="Noto Sans" panose="020B0502040504020204" pitchFamily="34" charset="0"/>
              </a:rPr>
              <a:t> Softwares de ditado (reconhecimento de voz) e início do uso em diagnósticos médicos por imagem.</a:t>
            </a:r>
          </a:p>
        </p:txBody>
      </p:sp>
      <p:pic>
        <p:nvPicPr>
          <p:cNvPr id="6146" name="Picture 2">
            <a:extLst>
              <a:ext uri="{FF2B5EF4-FFF2-40B4-BE49-F238E27FC236}">
                <a16:creationId xmlns:a16="http://schemas.microsoft.com/office/drawing/2014/main" id="{195D41E3-565B-431D-CCED-E3E5CF84DB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71"/>
          <a:stretch>
            <a:fillRect/>
          </a:stretch>
        </p:blipFill>
        <p:spPr bwMode="auto">
          <a:xfrm>
            <a:off x="5974080" y="1321218"/>
            <a:ext cx="621792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698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B15E-0D56-07CD-D9C2-D4ED9C7DD23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D98610-71E0-1D74-B655-D8455F6FEB2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1869B4-A908-71CF-F2D5-12FDA5A79F0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B54F496-95D0-7A55-7B76-F202A16B14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2E812C6-68C8-E774-54B6-95724B4756FF}"/>
              </a:ext>
            </a:extLst>
          </p:cNvPr>
          <p:cNvSpPr/>
          <p:nvPr/>
        </p:nvSpPr>
        <p:spPr>
          <a:xfrm>
            <a:off x="762000" y="531169"/>
            <a:ext cx="59872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Deep Blue vs Kasparov </a:t>
            </a:r>
            <a:r>
              <a:rPr lang="en-US" sz="3000" b="1" dirty="0" err="1">
                <a:solidFill>
                  <a:srgbClr val="2C3E50"/>
                </a:solidFill>
                <a:latin typeface="Noto Sans" pitchFamily="34" charset="0"/>
                <a:ea typeface="Noto Sans" pitchFamily="34" charset="-122"/>
                <a:cs typeface="Noto Sans" pitchFamily="34" charset="-120"/>
              </a:rPr>
              <a:t>em</a:t>
            </a:r>
            <a:r>
              <a:rPr lang="en-US" sz="3000" b="1" dirty="0">
                <a:solidFill>
                  <a:srgbClr val="2C3E50"/>
                </a:solidFill>
                <a:latin typeface="Noto Sans" pitchFamily="34" charset="0"/>
                <a:ea typeface="Noto Sans" pitchFamily="34" charset="-122"/>
                <a:cs typeface="Noto Sans" pitchFamily="34" charset="-120"/>
              </a:rPr>
              <a:t> 1996</a:t>
            </a:r>
          </a:p>
        </p:txBody>
      </p:sp>
      <p:sp>
        <p:nvSpPr>
          <p:cNvPr id="25" name="Shape 15">
            <a:extLst>
              <a:ext uri="{FF2B5EF4-FFF2-40B4-BE49-F238E27FC236}">
                <a16:creationId xmlns:a16="http://schemas.microsoft.com/office/drawing/2014/main" id="{6F316AF0-CCC8-4297-C4BD-950F727CE2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932BB11-3072-C348-045C-CA248DA828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BC6DF35-159E-E65F-FCD0-6A396E3F468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5C15630-E4A6-6805-9E81-C9A538F7C64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1A2A38D-B150-5C4F-D8C8-80CB971796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000B357-54D5-9942-653D-D2A210FE273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1E58781-CE64-B78C-0EB3-6AA70E8DEF2D}"/>
              </a:ext>
            </a:extLst>
          </p:cNvPr>
          <p:cNvSpPr txBox="1"/>
          <p:nvPr/>
        </p:nvSpPr>
        <p:spPr>
          <a:xfrm>
            <a:off x="7239001" y="1522491"/>
            <a:ext cx="4854903" cy="3539430"/>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Na primeira partida em 1996, Kasparov derrotou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a:t>
            </a:r>
            <a:r>
              <a:rPr lang="pt-BR" sz="1600" b="1" dirty="0">
                <a:latin typeface="Noto Sans" panose="020B0502040504020204" pitchFamily="34" charset="0"/>
                <a:ea typeface="Noto Sans" panose="020B0502040504020204" pitchFamily="34" charset="0"/>
                <a:cs typeface="Noto Sans" panose="020B0502040504020204" pitchFamily="34" charset="0"/>
              </a:rPr>
              <a:t>O confronto de 1997 foi uma revanche do encontro de 1996</a:t>
            </a:r>
            <a:r>
              <a:rPr lang="pt-BR" sz="1600" dirty="0">
                <a:latin typeface="Noto Sans" panose="020B0502040504020204" pitchFamily="34" charset="0"/>
                <a:ea typeface="Noto Sans" panose="020B0502040504020204" pitchFamily="34" charset="0"/>
                <a:cs typeface="Noto Sans" panose="020B0502040504020204" pitchFamily="34" charset="0"/>
              </a:rPr>
              <a:t>, onde Kasparov havia vencido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mas não sem enfrentar um desafio significativo. </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revanche consistiu em uma série de seis jogos.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ganhou dois jogos, Kasparov ganhou um, e três terminaram em empate. </a:t>
            </a:r>
            <a:r>
              <a:rPr lang="pt-BR" sz="1600" b="1" dirty="0">
                <a:latin typeface="Noto Sans" panose="020B0502040504020204" pitchFamily="34" charset="0"/>
                <a:ea typeface="Noto Sans" panose="020B0502040504020204" pitchFamily="34" charset="0"/>
                <a:cs typeface="Noto Sans" panose="020B0502040504020204" pitchFamily="34" charset="0"/>
              </a:rPr>
              <a:t>A vitória do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 no último jogo foi decisiva, garantindo-lhe a vitória no confronto</a:t>
            </a:r>
            <a:r>
              <a:rPr lang="pt-BR" sz="1600" dirty="0">
                <a:latin typeface="Noto Sans" panose="020B0502040504020204" pitchFamily="34" charset="0"/>
                <a:ea typeface="Noto Sans" panose="020B0502040504020204" pitchFamily="34" charset="0"/>
                <a:cs typeface="Noto Sans" panose="020B0502040504020204" pitchFamily="34" charset="0"/>
              </a:rPr>
              <a:t>.</a:t>
            </a: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7170" name="Picture 2">
            <a:extLst>
              <a:ext uri="{FF2B5EF4-FFF2-40B4-BE49-F238E27FC236}">
                <a16:creationId xmlns:a16="http://schemas.microsoft.com/office/drawing/2014/main" id="{5D4C4B7B-66C0-CED8-E726-05BD8DC0F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143000"/>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70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9EDD9-AA08-8F30-9C92-AACB96DBD3E1}"/>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C0551EB-D912-6D9B-C05C-BCB62782B52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757DD08-E685-CDB0-F302-147BF2C1B09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B8D257-7BCD-C419-C14C-528F740B01E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AA6155F-E901-B55F-7FE3-B49EBC6B491B}"/>
              </a:ext>
            </a:extLst>
          </p:cNvPr>
          <p:cNvSpPr/>
          <p:nvPr/>
        </p:nvSpPr>
        <p:spPr>
          <a:xfrm>
            <a:off x="762001" y="531169"/>
            <a:ext cx="704680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2000</a:t>
            </a:r>
            <a:r>
              <a:rPr lang="en-US" sz="3000" b="1" dirty="0">
                <a:solidFill>
                  <a:srgbClr val="2C3E50"/>
                </a:solidFill>
                <a:latin typeface="Noto Sans" pitchFamily="34" charset="0"/>
                <a:ea typeface="Noto Sans" pitchFamily="34" charset="-122"/>
                <a:cs typeface="Noto Sans" pitchFamily="34" charset="-120"/>
              </a:rPr>
              <a:t> – Deep Learning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GPUs</a:t>
            </a:r>
            <a:endParaRPr lang="en-US" sz="3000" dirty="0"/>
          </a:p>
        </p:txBody>
      </p:sp>
      <p:sp>
        <p:nvSpPr>
          <p:cNvPr id="25" name="Shape 15">
            <a:extLst>
              <a:ext uri="{FF2B5EF4-FFF2-40B4-BE49-F238E27FC236}">
                <a16:creationId xmlns:a16="http://schemas.microsoft.com/office/drawing/2014/main" id="{336EE6DB-A2C8-3EE3-F083-A7852E94F46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B3A3DB-20FE-7172-E9EE-E43278D8F30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EC1754F-04FC-E072-5840-F6D092FAC48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709E2C1-B0AA-B911-0752-B81B4792AB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0340BE5-BF79-AEB4-4423-7B0FF04A707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D06D5B56-1CB6-527E-26E0-7526961B277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2AA780D-9D3E-B153-3A73-ABFAC8752505}"/>
              </a:ext>
            </a:extLst>
          </p:cNvPr>
          <p:cNvSpPr txBox="1"/>
          <p:nvPr/>
        </p:nvSpPr>
        <p:spPr>
          <a:xfrm>
            <a:off x="733973" y="1107094"/>
            <a:ext cx="10252840"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Aprendizado Profundo e hardware gráfico acelerando a ciência.</a:t>
            </a:r>
          </a:p>
          <a:p>
            <a:pPr fontAlgn="base"/>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Learning (Aprendizado Profundo):</a:t>
            </a:r>
            <a:r>
              <a:rPr lang="pt-BR" sz="1600" dirty="0">
                <a:latin typeface="Noto Sans" panose="020B0502040504020204" pitchFamily="34" charset="0"/>
                <a:ea typeface="Noto Sans" panose="020B0502040504020204" pitchFamily="34" charset="0"/>
                <a:cs typeface="Noto Sans" panose="020B0502040504020204" pitchFamily="34" charset="0"/>
              </a:rPr>
              <a:t> Uma evolução das redes neurais com muito mais camadas de processamento. Permitiu que o computador começasse a "enxergar" e "ouvir" com precisão.</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Papel das GPUs:</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Placas de vídeo (feitas para jogos) revelaram-se excelentes para IA porque processam muitas tarefas ao mesmo tempo (paralelismo).</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permitiu treinar modelos gigantescos que antes eram impossíveis.</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Resultados:</a:t>
            </a:r>
            <a:r>
              <a:rPr lang="pt-BR" sz="1600" dirty="0">
                <a:latin typeface="Noto Sans" panose="020B0502040504020204" pitchFamily="34" charset="0"/>
                <a:ea typeface="Noto Sans" panose="020B0502040504020204" pitchFamily="34" charset="0"/>
                <a:cs typeface="Noto Sans" panose="020B0502040504020204" pitchFamily="34" charset="0"/>
              </a:rPr>
              <a:t> Saltos enormes em carros autônomos e reconhecimento facial. A máquina começa a entender o mundo não estruturado (imagens e sons).</a:t>
            </a:r>
          </a:p>
        </p:txBody>
      </p:sp>
      <p:pic>
        <p:nvPicPr>
          <p:cNvPr id="8194" name="Picture 2">
            <a:extLst>
              <a:ext uri="{FF2B5EF4-FFF2-40B4-BE49-F238E27FC236}">
                <a16:creationId xmlns:a16="http://schemas.microsoft.com/office/drawing/2014/main" id="{12E23490-06B1-D484-E949-084A8FCCBB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36" b="13634"/>
          <a:stretch>
            <a:fillRect/>
          </a:stretch>
        </p:blipFill>
        <p:spPr bwMode="auto">
          <a:xfrm>
            <a:off x="938927" y="3538209"/>
            <a:ext cx="6120963" cy="25577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1891F79-0FDB-6541-D0E3-FE7542F876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40" t="11035" r="21221" b="14060"/>
          <a:stretch>
            <a:fillRect/>
          </a:stretch>
        </p:blipFill>
        <p:spPr bwMode="auto">
          <a:xfrm>
            <a:off x="7497379" y="3189743"/>
            <a:ext cx="4134072" cy="290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0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F08E9-8548-5A98-808C-01FD39CF53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C9713D-15CB-1062-FA3D-D5EC3244298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51C5D42-396C-A309-A8FF-8182940BE0F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E26D2-AAE1-E972-A9D1-3F0D2F1FE79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D3E8906-1C2C-7B0D-FEB4-2956BE371DCE}"/>
              </a:ext>
            </a:extLst>
          </p:cNvPr>
          <p:cNvSpPr/>
          <p:nvPr/>
        </p:nvSpPr>
        <p:spPr>
          <a:xfrm>
            <a:off x="762000" y="531169"/>
            <a:ext cx="8678658"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2010</a:t>
            </a:r>
            <a:r>
              <a:rPr lang="en-US" sz="3000" b="1" dirty="0">
                <a:solidFill>
                  <a:srgbClr val="2C3E50"/>
                </a:solidFill>
                <a:latin typeface="Noto Sans" pitchFamily="34" charset="0"/>
                <a:ea typeface="Noto Sans" pitchFamily="34" charset="-122"/>
                <a:cs typeface="Noto Sans" pitchFamily="34" charset="-120"/>
              </a:rPr>
              <a:t> – Era de </a:t>
            </a:r>
            <a:r>
              <a:rPr lang="en-US" sz="3000" b="1" dirty="0" err="1">
                <a:solidFill>
                  <a:srgbClr val="2C3E50"/>
                </a:solidFill>
                <a:latin typeface="Noto Sans" pitchFamily="34" charset="0"/>
                <a:ea typeface="Noto Sans" pitchFamily="34" charset="-122"/>
                <a:cs typeface="Noto Sans" pitchFamily="34" charset="-120"/>
              </a:rPr>
              <a:t>ouro</a:t>
            </a:r>
            <a:r>
              <a:rPr lang="en-US" sz="3000" b="1" dirty="0">
                <a:solidFill>
                  <a:srgbClr val="2C3E50"/>
                </a:solidFill>
                <a:latin typeface="Noto Sans" pitchFamily="34" charset="0"/>
                <a:ea typeface="Noto Sans" pitchFamily="34" charset="-122"/>
                <a:cs typeface="Noto Sans" pitchFamily="34" charset="-120"/>
              </a:rPr>
              <a:t>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assistentes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FB8B87E-6E44-E7BD-EF07-0920F490B44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336661B-D8AA-FAE3-8C5E-C5753438CE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5990D58-181A-CA03-4DD2-089E28C19D3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EE543E2-8FA2-2CCE-6225-925A4823C5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D796F20E-8AC8-FF28-EAF2-3685D4BB089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88861AE2-7E01-AB04-D3F8-65FADC4D660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FDA2E16-A6E3-F9EE-1806-251640F0A08C}"/>
              </a:ext>
            </a:extLst>
          </p:cNvPr>
          <p:cNvSpPr txBox="1"/>
          <p:nvPr/>
        </p:nvSpPr>
        <p:spPr>
          <a:xfrm>
            <a:off x="733974" y="1387369"/>
            <a:ext cx="7422055" cy="4114844"/>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IA entra na nossa casa e no nosso bolso.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Onipresença:</a:t>
            </a:r>
            <a:r>
              <a:rPr lang="pt-BR" sz="1867" dirty="0">
                <a:latin typeface="Noto Sans" panose="020B0502040504020204" pitchFamily="34" charset="0"/>
                <a:ea typeface="Noto Sans" panose="020B0502040504020204" pitchFamily="34" charset="0"/>
                <a:cs typeface="Noto Sans" panose="020B0502040504020204" pitchFamily="34" charset="0"/>
              </a:rPr>
              <a:t> A IA deixa de ser algo de laboratório e vira produto de consumo.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Assistentes Virtuais:</a:t>
            </a:r>
            <a:r>
              <a:rPr lang="pt-BR" sz="1867" dirty="0">
                <a:latin typeface="Noto Sans" panose="020B0502040504020204" pitchFamily="34" charset="0"/>
                <a:ea typeface="Noto Sans" panose="020B0502040504020204" pitchFamily="34" charset="0"/>
                <a:cs typeface="Noto Sans" panose="020B0502040504020204" pitchFamily="34" charset="0"/>
              </a:rPr>
              <a:t> O surgimento da </a:t>
            </a:r>
            <a:r>
              <a:rPr lang="pt-BR" sz="1867" b="1" dirty="0">
                <a:latin typeface="Noto Sans" panose="020B0502040504020204" pitchFamily="34" charset="0"/>
                <a:ea typeface="Noto Sans" panose="020B0502040504020204" pitchFamily="34" charset="0"/>
                <a:cs typeface="Noto Sans" panose="020B0502040504020204" pitchFamily="34" charset="0"/>
              </a:rPr>
              <a:t>Siri (2011)</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err="1">
                <a:latin typeface="Noto Sans" panose="020B0502040504020204" pitchFamily="34" charset="0"/>
                <a:ea typeface="Noto Sans" panose="020B0502040504020204" pitchFamily="34" charset="0"/>
                <a:cs typeface="Noto Sans" panose="020B0502040504020204" pitchFamily="34" charset="0"/>
              </a:rPr>
              <a:t>Alexa</a:t>
            </a:r>
            <a:r>
              <a:rPr lang="pt-BR" sz="1867" b="1" dirty="0">
                <a:latin typeface="Noto Sans" panose="020B0502040504020204" pitchFamily="34" charset="0"/>
                <a:ea typeface="Noto Sans" panose="020B0502040504020204" pitchFamily="34" charset="0"/>
                <a:cs typeface="Noto Sans" panose="020B0502040504020204" pitchFamily="34" charset="0"/>
              </a:rPr>
              <a:t> (2014)</a:t>
            </a:r>
            <a:r>
              <a:rPr lang="pt-BR" sz="1867" dirty="0">
                <a:latin typeface="Noto Sans" panose="020B0502040504020204" pitchFamily="34" charset="0"/>
                <a:ea typeface="Noto Sans" panose="020B0502040504020204" pitchFamily="34" charset="0"/>
                <a:cs typeface="Noto Sans" panose="020B0502040504020204" pitchFamily="34" charset="0"/>
              </a:rPr>
              <a:t> e </a:t>
            </a:r>
            <a:r>
              <a:rPr lang="pt-BR" sz="1867" b="1" dirty="0">
                <a:latin typeface="Noto Sans" panose="020B0502040504020204" pitchFamily="34" charset="0"/>
                <a:ea typeface="Noto Sans" panose="020B0502040504020204" pitchFamily="34" charset="0"/>
                <a:cs typeface="Noto Sans" panose="020B0502040504020204" pitchFamily="34" charset="0"/>
              </a:rPr>
              <a:t>Google </a:t>
            </a:r>
            <a:r>
              <a:rPr lang="pt-BR" sz="1867" b="1" dirty="0" err="1">
                <a:latin typeface="Noto Sans" panose="020B0502040504020204" pitchFamily="34" charset="0"/>
                <a:ea typeface="Noto Sans" panose="020B0502040504020204" pitchFamily="34" charset="0"/>
                <a:cs typeface="Noto Sans" panose="020B0502040504020204" pitchFamily="34" charset="0"/>
              </a:rPr>
              <a:t>Assistant</a:t>
            </a:r>
            <a:r>
              <a:rPr lang="pt-BR" sz="1867" b="1" dirty="0">
                <a:latin typeface="Noto Sans" panose="020B0502040504020204" pitchFamily="34" charset="0"/>
                <a:ea typeface="Noto Sans" panose="020B0502040504020204" pitchFamily="34" charset="0"/>
                <a:cs typeface="Noto Sans" panose="020B0502040504020204" pitchFamily="34" charset="0"/>
              </a:rPr>
              <a:t> (2016)</a:t>
            </a:r>
            <a:r>
              <a:rPr lang="pt-BR" sz="1867" dirty="0">
                <a:latin typeface="Noto Sans" panose="020B0502040504020204" pitchFamily="34" charset="0"/>
                <a:ea typeface="Noto Sans" panose="020B0502040504020204" pitchFamily="34" charset="0"/>
                <a:cs typeface="Noto Sans" panose="020B0502040504020204" pitchFamily="34" charset="0"/>
              </a:rPr>
              <a:t>. Interação por voz torna-se comum.</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Transformação Econômica:</a:t>
            </a:r>
            <a:r>
              <a:rPr lang="pt-BR" sz="1867" dirty="0">
                <a:latin typeface="Noto Sans" panose="020B0502040504020204" pitchFamily="34" charset="0"/>
                <a:ea typeface="Noto Sans" panose="020B0502040504020204" pitchFamily="34" charset="0"/>
                <a:cs typeface="Noto Sans" panose="020B0502040504020204" pitchFamily="34" charset="0"/>
              </a:rPr>
              <a:t> Grandes empresas e governos começam a investir pesado. Automação inteligente na saúde, indústria e serviços.</a:t>
            </a:r>
          </a:p>
          <a:p>
            <a:pPr fontAlgn="base"/>
            <a:endParaRPr lang="pt-BR" sz="1867"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Conquista:</a:t>
            </a:r>
            <a:r>
              <a:rPr lang="pt-BR" sz="1867" dirty="0">
                <a:latin typeface="Noto Sans" panose="020B0502040504020204" pitchFamily="34" charset="0"/>
                <a:ea typeface="Noto Sans" panose="020B0502040504020204" pitchFamily="34" charset="0"/>
                <a:cs typeface="Noto Sans" panose="020B0502040504020204" pitchFamily="34" charset="0"/>
              </a:rPr>
              <a:t> A tecnologia alcança o que antes era apenas teoria, tornando-se viável e lucrativa.</a:t>
            </a:r>
          </a:p>
        </p:txBody>
      </p:sp>
      <p:pic>
        <p:nvPicPr>
          <p:cNvPr id="9218" name="Picture 2">
            <a:extLst>
              <a:ext uri="{FF2B5EF4-FFF2-40B4-BE49-F238E27FC236}">
                <a16:creationId xmlns:a16="http://schemas.microsoft.com/office/drawing/2014/main" id="{43DC1757-08A4-E80D-ECD8-2A771C03C2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00" b="23755"/>
          <a:stretch>
            <a:fillRect/>
          </a:stretch>
        </p:blipFill>
        <p:spPr bwMode="auto">
          <a:xfrm>
            <a:off x="8380469" y="2830790"/>
            <a:ext cx="3797300" cy="299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05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DF56B-B116-8588-572D-EC7DF08E2850}"/>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3CD0D43-989B-237A-4927-9E181DC1692E}"/>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C3DF442-25FC-7D72-1AC7-D493AD8FF9B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34C1C29-B51E-3F58-1E53-27B51438A78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013BE67-BD0C-3C9A-92BC-974C12173953}"/>
              </a:ext>
            </a:extLst>
          </p:cNvPr>
          <p:cNvSpPr/>
          <p:nvPr/>
        </p:nvSpPr>
        <p:spPr>
          <a:xfrm>
            <a:off x="762001" y="531169"/>
            <a:ext cx="6931385"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2020</a:t>
            </a:r>
            <a:r>
              <a:rPr lang="en-US" sz="3000" b="1" dirty="0">
                <a:solidFill>
                  <a:srgbClr val="2C3E50"/>
                </a:solidFill>
                <a:latin typeface="Noto Sans" pitchFamily="34" charset="0"/>
                <a:ea typeface="Noto Sans" pitchFamily="34" charset="-122"/>
                <a:cs typeface="Noto Sans" pitchFamily="34" charset="-120"/>
              </a:rPr>
              <a:t> – IA </a:t>
            </a:r>
            <a:r>
              <a:rPr lang="en-US" sz="3000" b="1" dirty="0" err="1">
                <a:solidFill>
                  <a:srgbClr val="2C3E50"/>
                </a:solidFill>
                <a:latin typeface="Noto Sans" pitchFamily="34" charset="0"/>
                <a:ea typeface="Noto Sans" pitchFamily="34" charset="-122"/>
                <a:cs typeface="Noto Sans" pitchFamily="34" charset="-120"/>
              </a:rPr>
              <a:t>Generativa</a:t>
            </a:r>
            <a:r>
              <a:rPr lang="en-US" sz="3000" b="1" dirty="0">
                <a:solidFill>
                  <a:srgbClr val="2C3E50"/>
                </a:solidFill>
                <a:latin typeface="Noto Sans" pitchFamily="34" charset="0"/>
                <a:ea typeface="Noto Sans" pitchFamily="34" charset="-122"/>
                <a:cs typeface="Noto Sans" pitchFamily="34" charset="-120"/>
              </a:rPr>
              <a:t> e o </a:t>
            </a:r>
            <a:r>
              <a:rPr lang="en-US" sz="3000" b="1" dirty="0" err="1">
                <a:solidFill>
                  <a:srgbClr val="2C3E50"/>
                </a:solidFill>
                <a:latin typeface="Noto Sans" pitchFamily="34" charset="0"/>
                <a:ea typeface="Noto Sans" pitchFamily="34" charset="-122"/>
                <a:cs typeface="Noto Sans" pitchFamily="34" charset="-120"/>
              </a:rPr>
              <a:t>futuro</a:t>
            </a:r>
            <a:endParaRPr lang="en-US" sz="3000" dirty="0"/>
          </a:p>
        </p:txBody>
      </p:sp>
      <p:sp>
        <p:nvSpPr>
          <p:cNvPr id="25" name="Shape 15">
            <a:extLst>
              <a:ext uri="{FF2B5EF4-FFF2-40B4-BE49-F238E27FC236}">
                <a16:creationId xmlns:a16="http://schemas.microsoft.com/office/drawing/2014/main" id="{1FB7FEF4-A555-2365-106D-FF1C9D3540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CC78DF9E-6BF8-E37B-679C-ACD0E13FCF2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71CF033-E095-5368-A2EF-71CD098FEA4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698A0F4-7AEF-B97D-C1D9-EAC7C68B84B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416C4C2-3F34-AD80-B2BB-DFC44A077A1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C27C921-B68B-14ED-5836-6F5A1F7778E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2A55944-DFDF-C8F0-18A0-C7BF3B9CB487}"/>
              </a:ext>
            </a:extLst>
          </p:cNvPr>
          <p:cNvSpPr txBox="1"/>
          <p:nvPr/>
        </p:nvSpPr>
        <p:spPr>
          <a:xfrm>
            <a:off x="733974" y="1387369"/>
            <a:ext cx="9187793" cy="4114844"/>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máquina criativa e a revolução da linguagem (ChatGPT).</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 Nova Fronteira:</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a:latin typeface="Noto Sans" panose="020B0502040504020204" pitchFamily="34" charset="0"/>
                <a:ea typeface="Noto Sans" panose="020B0502040504020204" pitchFamily="34" charset="0"/>
                <a:cs typeface="Noto Sans" panose="020B0502040504020204" pitchFamily="34" charset="0"/>
              </a:rPr>
              <a:t>IA Generativa</a:t>
            </a:r>
            <a:r>
              <a:rPr lang="pt-BR" sz="1867" dirty="0">
                <a:latin typeface="Noto Sans" panose="020B0502040504020204" pitchFamily="34" charset="0"/>
                <a:ea typeface="Noto Sans" panose="020B0502040504020204" pitchFamily="34" charset="0"/>
                <a:cs typeface="Noto Sans" panose="020B0502040504020204" pitchFamily="34" charset="0"/>
              </a:rPr>
              <a:t>. Não apenas classifica dados, mas cria novos (textos, imagens, códigos).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Os Protagonistas:</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b="1" dirty="0" err="1">
                <a:latin typeface="Noto Sans" panose="020B0502040504020204" pitchFamily="34" charset="0"/>
                <a:ea typeface="Noto Sans" panose="020B0502040504020204" pitchFamily="34" charset="0"/>
                <a:cs typeface="Noto Sans" panose="020B0502040504020204" pitchFamily="34" charset="0"/>
              </a:rPr>
              <a:t>LLMs</a:t>
            </a:r>
            <a:r>
              <a:rPr lang="pt-BR" sz="1867"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1867" dirty="0">
                <a:latin typeface="Noto Sans" panose="020B0502040504020204" pitchFamily="34" charset="0"/>
                <a:ea typeface="Noto Sans" panose="020B0502040504020204" pitchFamily="34" charset="0"/>
                <a:cs typeface="Noto Sans" panose="020B0502040504020204" pitchFamily="34" charset="0"/>
              </a:rPr>
              <a:t> Treinados com quase todo o texto da internet.</a:t>
            </a:r>
          </a:p>
          <a:p>
            <a:pPr lvl="1"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Transformers &amp; GPT:</a:t>
            </a:r>
            <a:r>
              <a:rPr lang="pt-BR" sz="1867" dirty="0">
                <a:latin typeface="Noto Sans" panose="020B0502040504020204" pitchFamily="34" charset="0"/>
                <a:ea typeface="Noto Sans" panose="020B0502040504020204" pitchFamily="34" charset="0"/>
                <a:cs typeface="Noto Sans" panose="020B0502040504020204" pitchFamily="34" charset="0"/>
              </a:rPr>
              <a:t> A arquitetura que permite entender contexto complexo e gerar respostas fluentes.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Ferramentas:</a:t>
            </a:r>
            <a:r>
              <a:rPr lang="pt-BR" sz="1867" dirty="0">
                <a:latin typeface="Noto Sans" panose="020B0502040504020204" pitchFamily="34" charset="0"/>
                <a:ea typeface="Noto Sans" panose="020B0502040504020204" pitchFamily="34" charset="0"/>
                <a:cs typeface="Noto Sans" panose="020B0502040504020204" pitchFamily="34" charset="0"/>
              </a:rPr>
              <a:t> ChatGPT (OpenAI), Gemini (Google), </a:t>
            </a:r>
            <a:r>
              <a:rPr lang="pt-BR" sz="1867" dirty="0" err="1">
                <a:latin typeface="Noto Sans" panose="020B0502040504020204" pitchFamily="34" charset="0"/>
                <a:ea typeface="Noto Sans" panose="020B0502040504020204" pitchFamily="34" charset="0"/>
                <a:cs typeface="Noto Sans" panose="020B0502040504020204" pitchFamily="34" charset="0"/>
              </a:rPr>
              <a:t>Copilot</a:t>
            </a:r>
            <a:r>
              <a:rPr lang="pt-BR" sz="1867" dirty="0">
                <a:latin typeface="Noto Sans" panose="020B0502040504020204" pitchFamily="34" charset="0"/>
                <a:ea typeface="Noto Sans" panose="020B0502040504020204" pitchFamily="34" charset="0"/>
                <a:cs typeface="Noto Sans" panose="020B0502040504020204" pitchFamily="34" charset="0"/>
              </a:rPr>
              <a:t> (Microsoft), Manus, </a:t>
            </a:r>
            <a:r>
              <a:rPr lang="pt-BR" sz="1867" dirty="0" err="1">
                <a:latin typeface="Noto Sans" panose="020B0502040504020204" pitchFamily="34" charset="0"/>
                <a:ea typeface="Noto Sans" panose="020B0502040504020204" pitchFamily="34" charset="0"/>
                <a:cs typeface="Noto Sans" panose="020B0502040504020204" pitchFamily="34" charset="0"/>
              </a:rPr>
              <a:t>Grok</a:t>
            </a:r>
            <a:r>
              <a:rPr lang="pt-BR" sz="1867" dirty="0">
                <a:latin typeface="Noto Sans" panose="020B0502040504020204" pitchFamily="34" charset="0"/>
                <a:ea typeface="Noto Sans" panose="020B0502040504020204" pitchFamily="34" charset="0"/>
                <a:cs typeface="Noto Sans" panose="020B0502040504020204" pitchFamily="34" charset="0"/>
              </a:rPr>
              <a:t>, Claude.</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42" name="Picture 2">
            <a:extLst>
              <a:ext uri="{FF2B5EF4-FFF2-40B4-BE49-F238E27FC236}">
                <a16:creationId xmlns:a16="http://schemas.microsoft.com/office/drawing/2014/main" id="{75B551AD-934B-F79C-A79C-F5876B812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45" b="16050"/>
          <a:stretch>
            <a:fillRect/>
          </a:stretch>
        </p:blipFill>
        <p:spPr bwMode="auto">
          <a:xfrm>
            <a:off x="8002752" y="333375"/>
            <a:ext cx="3937000" cy="135603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oogle Gemini">
            <a:extLst>
              <a:ext uri="{FF2B5EF4-FFF2-40B4-BE49-F238E27FC236}">
                <a16:creationId xmlns:a16="http://schemas.microsoft.com/office/drawing/2014/main" id="{084FFB1F-CFB7-C087-4301-E9366263A8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621" t="29844" r="19264" b="14427"/>
          <a:stretch>
            <a:fillRect/>
          </a:stretch>
        </p:blipFill>
        <p:spPr bwMode="auto">
          <a:xfrm>
            <a:off x="9725572" y="2239976"/>
            <a:ext cx="2214181" cy="118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76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06B6-964D-F2A7-4F79-E576CAD0AB3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0F6B28D9-166A-73D3-5A0C-92464FE733B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93294BC-AE9A-FCA1-6D75-897EBC5A680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F704BA9-2FD4-6765-DF3E-5BA645B99C6F}"/>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02696431-4678-AC87-DDB3-A9E86EF7E06C}"/>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EB739F4C-BFFC-F432-55F8-38180E7B840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0373DA9-9546-62F3-9A14-2B74F8A181ED}"/>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88DBD18-F515-0231-18F0-C6E0FD68C7D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D7BD5DA-E763-2F76-E33E-EE26380CA7B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74D65DF-18CE-EE5C-3C74-770045BCB32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036B380-38B8-85B2-419E-D6910396ECF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D1531E6-55F8-E3D7-3CD9-0989C9C44A3E}"/>
              </a:ext>
            </a:extLst>
          </p:cNvPr>
          <p:cNvSpPr txBox="1"/>
          <p:nvPr/>
        </p:nvSpPr>
        <p:spPr>
          <a:xfrm>
            <a:off x="607850"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Gerar criatividade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CaixaDeTexto 3">
            <a:extLst>
              <a:ext uri="{FF2B5EF4-FFF2-40B4-BE49-F238E27FC236}">
                <a16:creationId xmlns:a16="http://schemas.microsoft.com/office/drawing/2014/main" id="{F72561BA-C6E3-B532-A421-1430DF7AED77}"/>
              </a:ext>
            </a:extLst>
          </p:cNvPr>
          <p:cNvSpPr txBox="1"/>
          <p:nvPr/>
        </p:nvSpPr>
        <p:spPr>
          <a:xfrm>
            <a:off x="3740122"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Aumentar a produtividade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CaixaDeTexto 4">
            <a:extLst>
              <a:ext uri="{FF2B5EF4-FFF2-40B4-BE49-F238E27FC236}">
                <a16:creationId xmlns:a16="http://schemas.microsoft.com/office/drawing/2014/main" id="{64D2D7F4-0CEE-A715-F31C-511E266371D4}"/>
              </a:ext>
            </a:extLst>
          </p:cNvPr>
          <p:cNvSpPr txBox="1"/>
          <p:nvPr/>
        </p:nvSpPr>
        <p:spPr>
          <a:xfrm>
            <a:off x="7527006" y="3354059"/>
            <a:ext cx="4626959"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Acessar conhecimento e informação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 name="Imagem 9">
            <a:extLst>
              <a:ext uri="{FF2B5EF4-FFF2-40B4-BE49-F238E27FC236}">
                <a16:creationId xmlns:a16="http://schemas.microsoft.com/office/drawing/2014/main" id="{F2155BE1-D124-0705-5178-C400D94437DC}"/>
              </a:ext>
            </a:extLst>
          </p:cNvPr>
          <p:cNvPicPr>
            <a:picLocks noChangeAspect="1"/>
          </p:cNvPicPr>
          <p:nvPr/>
        </p:nvPicPr>
        <p:blipFill>
          <a:blip r:embed="rId5"/>
          <a:srcRect t="2238" b="67185"/>
          <a:stretch>
            <a:fillRect/>
          </a:stretch>
        </p:blipFill>
        <p:spPr>
          <a:xfrm>
            <a:off x="1094486" y="2136252"/>
            <a:ext cx="1790949" cy="1215683"/>
          </a:xfrm>
          <a:prstGeom prst="rect">
            <a:avLst/>
          </a:prstGeom>
        </p:spPr>
      </p:pic>
      <p:pic>
        <p:nvPicPr>
          <p:cNvPr id="11" name="Imagem 10">
            <a:extLst>
              <a:ext uri="{FF2B5EF4-FFF2-40B4-BE49-F238E27FC236}">
                <a16:creationId xmlns:a16="http://schemas.microsoft.com/office/drawing/2014/main" id="{F20EE0E9-4B79-FE11-363C-704B75B14D88}"/>
              </a:ext>
            </a:extLst>
          </p:cNvPr>
          <p:cNvPicPr>
            <a:picLocks noChangeAspect="1"/>
          </p:cNvPicPr>
          <p:nvPr/>
        </p:nvPicPr>
        <p:blipFill>
          <a:blip r:embed="rId5"/>
          <a:srcRect t="36183" b="31571"/>
          <a:stretch>
            <a:fillRect/>
          </a:stretch>
        </p:blipFill>
        <p:spPr>
          <a:xfrm>
            <a:off x="4887939" y="2103102"/>
            <a:ext cx="1790949" cy="1281985"/>
          </a:xfrm>
          <a:prstGeom prst="rect">
            <a:avLst/>
          </a:prstGeom>
        </p:spPr>
      </p:pic>
      <p:pic>
        <p:nvPicPr>
          <p:cNvPr id="12" name="Imagem 11">
            <a:extLst>
              <a:ext uri="{FF2B5EF4-FFF2-40B4-BE49-F238E27FC236}">
                <a16:creationId xmlns:a16="http://schemas.microsoft.com/office/drawing/2014/main" id="{4CD6ED33-9506-36F5-D160-507322660F30}"/>
              </a:ext>
            </a:extLst>
          </p:cNvPr>
          <p:cNvPicPr>
            <a:picLocks noChangeAspect="1"/>
          </p:cNvPicPr>
          <p:nvPr/>
        </p:nvPicPr>
        <p:blipFill>
          <a:blip r:embed="rId5"/>
          <a:srcRect t="67754"/>
          <a:stretch>
            <a:fillRect/>
          </a:stretch>
        </p:blipFill>
        <p:spPr>
          <a:xfrm>
            <a:off x="8681391" y="2103102"/>
            <a:ext cx="1790949" cy="1281985"/>
          </a:xfrm>
          <a:prstGeom prst="rect">
            <a:avLst/>
          </a:prstGeom>
        </p:spPr>
      </p:pic>
    </p:spTree>
    <p:extLst>
      <p:ext uri="{BB962C8B-B14F-4D97-AF65-F5344CB8AC3E}">
        <p14:creationId xmlns:p14="http://schemas.microsoft.com/office/powerpoint/2010/main" val="732844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43E89-B7CF-74B8-8402-271E2E8E390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8CB5002-07CA-52A7-366D-0719B7D59CF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2B6A153-2019-C380-89D7-AE92DE27565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46540F8-CB4B-8AC0-9AEF-2E27C525EE4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2889EA0-FBA8-DEEB-D550-92D38FEC6B2D}"/>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8CA93D75-97DA-598B-BC5C-9984AD63AAC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FD584EA-F1E0-0905-25E3-2FA1A87ADD5A}"/>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54EF0B8-ECF5-2874-AA21-637F9BE49BE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C22B3FF-C5CF-1AAE-7163-CBD29F9D607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EB25A04-1AA1-A479-21F6-0A02A878F70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E317079-EA03-A013-6F3C-299D5B30FCD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4" name="CaixaDeTexto 3">
            <a:extLst>
              <a:ext uri="{FF2B5EF4-FFF2-40B4-BE49-F238E27FC236}">
                <a16:creationId xmlns:a16="http://schemas.microsoft.com/office/drawing/2014/main" id="{765FA753-2DD3-F25E-45A1-AFA0630C04B7}"/>
              </a:ext>
            </a:extLst>
          </p:cNvPr>
          <p:cNvSpPr txBox="1"/>
          <p:nvPr/>
        </p:nvSpPr>
        <p:spPr>
          <a:xfrm>
            <a:off x="8820472" y="3224568"/>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Complexidade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CaixaDeTexto 5">
            <a:extLst>
              <a:ext uri="{FF2B5EF4-FFF2-40B4-BE49-F238E27FC236}">
                <a16:creationId xmlns:a16="http://schemas.microsoft.com/office/drawing/2014/main" id="{96809B89-E0CF-FCD0-DEF6-1260EBCB129A}"/>
              </a:ext>
            </a:extLst>
          </p:cNvPr>
          <p:cNvSpPr txBox="1"/>
          <p:nvPr/>
        </p:nvSpPr>
        <p:spPr>
          <a:xfrm>
            <a:off x="4753282" y="1441494"/>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Repetição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13" name="Conector de Seta Reta 12">
            <a:extLst>
              <a:ext uri="{FF2B5EF4-FFF2-40B4-BE49-F238E27FC236}">
                <a16:creationId xmlns:a16="http://schemas.microsoft.com/office/drawing/2014/main" id="{B837381C-30A5-FDF5-405B-3D534096B77D}"/>
              </a:ext>
            </a:extLst>
          </p:cNvPr>
          <p:cNvCxnSpPr>
            <a:stCxn id="31" idx="2"/>
          </p:cNvCxnSpPr>
          <p:nvPr/>
        </p:nvCxnSpPr>
        <p:spPr>
          <a:xfrm flipH="1" flipV="1">
            <a:off x="5444358" y="1873770"/>
            <a:ext cx="1" cy="31852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ector de Seta Reta 14">
            <a:extLst>
              <a:ext uri="{FF2B5EF4-FFF2-40B4-BE49-F238E27FC236}">
                <a16:creationId xmlns:a16="http://schemas.microsoft.com/office/drawing/2014/main" id="{26F40E5D-E3A1-AD15-02AB-189189D08EBD}"/>
              </a:ext>
            </a:extLst>
          </p:cNvPr>
          <p:cNvCxnSpPr/>
          <p:nvPr/>
        </p:nvCxnSpPr>
        <p:spPr>
          <a:xfrm>
            <a:off x="2263516" y="3386109"/>
            <a:ext cx="64307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CaixaDeTexto 15">
            <a:extLst>
              <a:ext uri="{FF2B5EF4-FFF2-40B4-BE49-F238E27FC236}">
                <a16:creationId xmlns:a16="http://schemas.microsoft.com/office/drawing/2014/main" id="{4EFEA985-8681-12E4-3C6C-17082BDEB743}"/>
              </a:ext>
            </a:extLst>
          </p:cNvPr>
          <p:cNvSpPr txBox="1"/>
          <p:nvPr/>
        </p:nvSpPr>
        <p:spPr>
          <a:xfrm>
            <a:off x="23634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ideal com automação</a:t>
            </a:r>
          </a:p>
        </p:txBody>
      </p:sp>
      <p:sp>
        <p:nvSpPr>
          <p:cNvPr id="17" name="CaixaDeTexto 16">
            <a:extLst>
              <a:ext uri="{FF2B5EF4-FFF2-40B4-BE49-F238E27FC236}">
                <a16:creationId xmlns:a16="http://schemas.microsoft.com/office/drawing/2014/main" id="{831886A4-8582-A0C4-BC65-48C651AA351A}"/>
              </a:ext>
            </a:extLst>
          </p:cNvPr>
          <p:cNvSpPr txBox="1"/>
          <p:nvPr/>
        </p:nvSpPr>
        <p:spPr>
          <a:xfrm>
            <a:off x="60960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com supervisão humana</a:t>
            </a:r>
          </a:p>
        </p:txBody>
      </p:sp>
      <p:sp>
        <p:nvSpPr>
          <p:cNvPr id="18" name="CaixaDeTexto 17">
            <a:extLst>
              <a:ext uri="{FF2B5EF4-FFF2-40B4-BE49-F238E27FC236}">
                <a16:creationId xmlns:a16="http://schemas.microsoft.com/office/drawing/2014/main" id="{546B5729-1FE9-CFE1-F8B2-550413F41777}"/>
              </a:ext>
            </a:extLst>
          </p:cNvPr>
          <p:cNvSpPr txBox="1"/>
          <p:nvPr/>
        </p:nvSpPr>
        <p:spPr>
          <a:xfrm>
            <a:off x="2363400" y="3999337"/>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Fazer manualmente</a:t>
            </a:r>
          </a:p>
        </p:txBody>
      </p:sp>
      <p:sp>
        <p:nvSpPr>
          <p:cNvPr id="19" name="CaixaDeTexto 18">
            <a:extLst>
              <a:ext uri="{FF2B5EF4-FFF2-40B4-BE49-F238E27FC236}">
                <a16:creationId xmlns:a16="http://schemas.microsoft.com/office/drawing/2014/main" id="{5538B7D7-94AA-10C8-8F6E-07512106E282}"/>
              </a:ext>
            </a:extLst>
          </p:cNvPr>
          <p:cNvSpPr txBox="1"/>
          <p:nvPr/>
        </p:nvSpPr>
        <p:spPr>
          <a:xfrm>
            <a:off x="6096000" y="3999287"/>
            <a:ext cx="2923626" cy="830997"/>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apenas para insights iniciais; Expertise humana para as decisões</a:t>
            </a:r>
          </a:p>
        </p:txBody>
      </p:sp>
    </p:spTree>
    <p:extLst>
      <p:ext uri="{BB962C8B-B14F-4D97-AF65-F5344CB8AC3E}">
        <p14:creationId xmlns:p14="http://schemas.microsoft.com/office/powerpoint/2010/main" val="3217432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1219200"/>
          </a:xfrm>
          <a:prstGeom prst="rect">
            <a:avLst/>
          </a:prstGeom>
          <a:solidFill>
            <a:srgbClr val="003366"/>
          </a:solidFill>
          <a:ln/>
        </p:spPr>
        <p:txBody>
          <a:bodyPr/>
          <a:lstStyle/>
          <a:p>
            <a:endParaRPr lang="pt-BR" sz="2400"/>
          </a:p>
        </p:txBody>
      </p:sp>
      <p:sp>
        <p:nvSpPr>
          <p:cNvPr id="4" name="Text 1"/>
          <p:cNvSpPr/>
          <p:nvPr/>
        </p:nvSpPr>
        <p:spPr>
          <a:xfrm>
            <a:off x="571501" y="424934"/>
            <a:ext cx="2686633"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Sobre o Professor</a:t>
            </a:r>
            <a:endParaRPr lang="en-US" sz="2400" dirty="0"/>
          </a:p>
        </p:txBody>
      </p:sp>
      <p:sp>
        <p:nvSpPr>
          <p:cNvPr id="5" name="Shape 2"/>
          <p:cNvSpPr/>
          <p:nvPr/>
        </p:nvSpPr>
        <p:spPr>
          <a:xfrm>
            <a:off x="571500" y="1600200"/>
            <a:ext cx="3492475" cy="4286251"/>
          </a:xfrm>
          <a:prstGeom prst="rect">
            <a:avLst/>
          </a:prstGeom>
          <a:solidFill>
            <a:srgbClr val="FFFFF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809625" y="1838325"/>
            <a:ext cx="381000" cy="304800"/>
          </a:xfrm>
          <a:prstGeom prst="rect">
            <a:avLst/>
          </a:prstGeom>
        </p:spPr>
      </p:pic>
      <p:sp>
        <p:nvSpPr>
          <p:cNvPr id="7" name="Text 3"/>
          <p:cNvSpPr/>
          <p:nvPr/>
        </p:nvSpPr>
        <p:spPr>
          <a:xfrm>
            <a:off x="1333500" y="1867616"/>
            <a:ext cx="1183016"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FORMAÇÃO</a:t>
            </a:r>
            <a:endParaRPr lang="en-US" sz="1600" dirty="0"/>
          </a:p>
        </p:txBody>
      </p:sp>
      <p:sp>
        <p:nvSpPr>
          <p:cNvPr id="8" name="Text 4"/>
          <p:cNvSpPr/>
          <p:nvPr/>
        </p:nvSpPr>
        <p:spPr>
          <a:xfrm>
            <a:off x="629002"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Engenheiro mecânico-aeronáutico pelo ITA</a:t>
            </a:r>
            <a:endParaRPr lang="en-US" sz="1600" dirty="0"/>
          </a:p>
        </p:txBody>
      </p:sp>
      <p:sp>
        <p:nvSpPr>
          <p:cNvPr id="9" name="Text 5"/>
          <p:cNvSpPr/>
          <p:nvPr/>
        </p:nvSpPr>
        <p:spPr>
          <a:xfrm>
            <a:off x="629002" y="3224600"/>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políticas públicas pela UFPR</a:t>
            </a:r>
            <a:endParaRPr lang="en-US" sz="1600" dirty="0"/>
          </a:p>
        </p:txBody>
      </p:sp>
      <p:sp>
        <p:nvSpPr>
          <p:cNvPr id="10" name="Text 6"/>
          <p:cNvSpPr/>
          <p:nvPr/>
        </p:nvSpPr>
        <p:spPr>
          <a:xfrm>
            <a:off x="629002" y="391605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administração pública pela LSE</a:t>
            </a:r>
            <a:endParaRPr lang="en-US" sz="1600" dirty="0"/>
          </a:p>
        </p:txBody>
      </p:sp>
      <p:sp>
        <p:nvSpPr>
          <p:cNvPr id="11" name="Shape 7"/>
          <p:cNvSpPr/>
          <p:nvPr/>
        </p:nvSpPr>
        <p:spPr>
          <a:xfrm>
            <a:off x="4349725" y="1600200"/>
            <a:ext cx="3492512" cy="4286251"/>
          </a:xfrm>
          <a:prstGeom prst="rect">
            <a:avLst/>
          </a:prstGeom>
          <a:solidFill>
            <a:srgbClr val="FFFFFF"/>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4587851" y="1838325"/>
            <a:ext cx="304800" cy="304800"/>
          </a:xfrm>
          <a:prstGeom prst="rect">
            <a:avLst/>
          </a:prstGeom>
        </p:spPr>
      </p:pic>
      <p:sp>
        <p:nvSpPr>
          <p:cNvPr id="13" name="Text 8"/>
          <p:cNvSpPr/>
          <p:nvPr/>
        </p:nvSpPr>
        <p:spPr>
          <a:xfrm>
            <a:off x="5035525" y="1867616"/>
            <a:ext cx="1346522"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EXPERIÊNCIA</a:t>
            </a:r>
            <a:endParaRPr lang="en-US" sz="1600" dirty="0"/>
          </a:p>
        </p:txBody>
      </p:sp>
      <p:sp>
        <p:nvSpPr>
          <p:cNvPr id="14" name="Text 9"/>
          <p:cNvSpPr/>
          <p:nvPr/>
        </p:nvSpPr>
        <p:spPr>
          <a:xfrm>
            <a:off x="4407227" y="2533143"/>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Governo do Estado na Secretaria do Planejamento</a:t>
            </a:r>
            <a:endParaRPr lang="en-US" sz="1600" dirty="0"/>
          </a:p>
        </p:txBody>
      </p:sp>
      <p:sp>
        <p:nvSpPr>
          <p:cNvPr id="15" name="Text 10"/>
          <p:cNvSpPr/>
          <p:nvPr/>
        </p:nvSpPr>
        <p:spPr>
          <a:xfrm>
            <a:off x="4407227" y="3101491"/>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Consultoria em políticas públicas e projetos no setor público</a:t>
            </a:r>
            <a:endParaRPr lang="en-US" sz="1600" dirty="0"/>
          </a:p>
        </p:txBody>
      </p:sp>
      <p:sp>
        <p:nvSpPr>
          <p:cNvPr id="16" name="Text 11"/>
          <p:cNvSpPr/>
          <p:nvPr/>
        </p:nvSpPr>
        <p:spPr>
          <a:xfrm>
            <a:off x="4407228" y="3901811"/>
            <a:ext cx="3149224"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Coordenação de campanhas políticas</a:t>
            </a:r>
            <a:endParaRPr lang="en-US" sz="1600" dirty="0"/>
          </a:p>
        </p:txBody>
      </p:sp>
      <p:sp>
        <p:nvSpPr>
          <p:cNvPr id="17" name="Text 12"/>
          <p:cNvSpPr/>
          <p:nvPr/>
        </p:nvSpPr>
        <p:spPr>
          <a:xfrm>
            <a:off x="4407227" y="4453635"/>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Chefia de gabinete de Vereador de Curitiba</a:t>
            </a:r>
            <a:endParaRPr lang="en-US" sz="1600" dirty="0"/>
          </a:p>
        </p:txBody>
      </p:sp>
      <p:sp>
        <p:nvSpPr>
          <p:cNvPr id="18" name="Shape 13"/>
          <p:cNvSpPr/>
          <p:nvPr/>
        </p:nvSpPr>
        <p:spPr>
          <a:xfrm>
            <a:off x="8127988" y="1600200"/>
            <a:ext cx="3492475" cy="4286251"/>
          </a:xfrm>
          <a:prstGeom prst="rect">
            <a:avLst/>
          </a:prstGeom>
          <a:solidFill>
            <a:srgbClr val="FFFFFF"/>
          </a:solidFill>
          <a:ln/>
        </p:spPr>
        <p:txBody>
          <a:bodyPr/>
          <a:lstStyle/>
          <a:p>
            <a:endParaRPr lang="pt-BR" sz="2400"/>
          </a:p>
        </p:txBody>
      </p:sp>
      <p:pic>
        <p:nvPicPr>
          <p:cNvPr id="19" name="Image 3" descr="preencoded.png"/>
          <p:cNvPicPr>
            <a:picLocks noChangeAspect="1"/>
          </p:cNvPicPr>
          <p:nvPr/>
        </p:nvPicPr>
        <p:blipFill>
          <a:blip r:embed="rId6"/>
          <a:stretch>
            <a:fillRect/>
          </a:stretch>
        </p:blipFill>
        <p:spPr>
          <a:xfrm>
            <a:off x="8366113" y="1838325"/>
            <a:ext cx="342900" cy="304800"/>
          </a:xfrm>
          <a:prstGeom prst="rect">
            <a:avLst/>
          </a:prstGeom>
        </p:spPr>
      </p:pic>
      <p:sp>
        <p:nvSpPr>
          <p:cNvPr id="20" name="Text 14"/>
          <p:cNvSpPr/>
          <p:nvPr/>
        </p:nvSpPr>
        <p:spPr>
          <a:xfrm>
            <a:off x="8851889" y="1867616"/>
            <a:ext cx="1535677"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CURIOSIDADES</a:t>
            </a:r>
            <a:endParaRPr lang="en-US" sz="1600" dirty="0"/>
          </a:p>
        </p:txBody>
      </p:sp>
      <p:sp>
        <p:nvSpPr>
          <p:cNvPr id="21" name="Text 15"/>
          <p:cNvSpPr/>
          <p:nvPr/>
        </p:nvSpPr>
        <p:spPr>
          <a:xfrm>
            <a:off x="8185489"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3º lugar para assessor legislativo na ALEP</a:t>
            </a:r>
            <a:endParaRPr lang="en-US" sz="1600" dirty="0"/>
          </a:p>
        </p:txBody>
      </p:sp>
      <p:sp>
        <p:nvSpPr>
          <p:cNvPr id="22" name="Text 16"/>
          <p:cNvSpPr/>
          <p:nvPr/>
        </p:nvSpPr>
        <p:spPr>
          <a:xfrm>
            <a:off x="8185488" y="3210567"/>
            <a:ext cx="330949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Candidato a deputado estadual</a:t>
            </a:r>
            <a:endParaRPr lang="en-US" sz="1600" dirty="0"/>
          </a:p>
        </p:txBody>
      </p:sp>
      <p:sp>
        <p:nvSpPr>
          <p:cNvPr id="23" name="Text 17"/>
          <p:cNvSpPr/>
          <p:nvPr/>
        </p:nvSpPr>
        <p:spPr>
          <a:xfrm>
            <a:off x="8185489" y="3641765"/>
            <a:ext cx="3254351"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Vereador para quem </a:t>
            </a:r>
            <a:r>
              <a:rPr lang="en-US" sz="1600" dirty="0" err="1">
                <a:solidFill>
                  <a:srgbClr val="333333"/>
                </a:solidFill>
                <a:latin typeface="Noto Sans" pitchFamily="34" charset="0"/>
                <a:ea typeface="Noto Sans" pitchFamily="34" charset="-122"/>
                <a:cs typeface="Noto Sans" pitchFamily="34" charset="-120"/>
              </a:rPr>
              <a:t>trabalhei</a:t>
            </a:r>
            <a:r>
              <a:rPr lang="en-US" sz="1600" dirty="0">
                <a:solidFill>
                  <a:srgbClr val="333333"/>
                </a:solidFill>
                <a:latin typeface="Noto Sans" pitchFamily="34" charset="0"/>
                <a:ea typeface="Noto Sans" pitchFamily="34" charset="-122"/>
                <a:cs typeface="Noto Sans" pitchFamily="34" charset="-120"/>
              </a:rPr>
              <a:t> é do Partido NOVO</a:t>
            </a:r>
            <a:endParaRPr lang="en-US" sz="1600" dirty="0"/>
          </a:p>
        </p:txBody>
      </p:sp>
      <p:sp>
        <p:nvSpPr>
          <p:cNvPr id="24" name="Text 18"/>
          <p:cNvSpPr/>
          <p:nvPr/>
        </p:nvSpPr>
        <p:spPr>
          <a:xfrm>
            <a:off x="8185488" y="4319187"/>
            <a:ext cx="230601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Escalador há 13 anos</a:t>
            </a:r>
            <a:endParaRPr lang="en-US" sz="1600" dirty="0"/>
          </a:p>
        </p:txBody>
      </p:sp>
      <p:sp>
        <p:nvSpPr>
          <p:cNvPr id="25" name="Shape 19"/>
          <p:cNvSpPr/>
          <p:nvPr/>
        </p:nvSpPr>
        <p:spPr>
          <a:xfrm>
            <a:off x="8382000" y="5429251"/>
            <a:ext cx="3810000" cy="1428751"/>
          </a:xfrm>
          <a:prstGeom prst="rect">
            <a:avLst/>
          </a:prstGeom>
          <a:solidFill>
            <a:srgbClr val="FF6600">
              <a:alpha val="10000"/>
            </a:srgbClr>
          </a:solidFill>
          <a:ln/>
        </p:spPr>
        <p:txBody>
          <a:bodyPr/>
          <a:lstStyle/>
          <a:p>
            <a:endParaRPr lang="pt-BR" sz="2400"/>
          </a:p>
        </p:txBody>
      </p:sp>
      <p:sp>
        <p:nvSpPr>
          <p:cNvPr id="26" name="Text 12">
            <a:extLst>
              <a:ext uri="{FF2B5EF4-FFF2-40B4-BE49-F238E27FC236}">
                <a16:creationId xmlns:a16="http://schemas.microsoft.com/office/drawing/2014/main" id="{89867109-2310-7968-E98C-131C04D86305}"/>
              </a:ext>
            </a:extLst>
          </p:cNvPr>
          <p:cNvSpPr/>
          <p:nvPr/>
        </p:nvSpPr>
        <p:spPr>
          <a:xfrm>
            <a:off x="4400221" y="5035626"/>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Assessor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a:t>
            </a:r>
            <a:r>
              <a:rPr lang="en-US" sz="1600" dirty="0" err="1">
                <a:solidFill>
                  <a:srgbClr val="333333"/>
                </a:solidFill>
                <a:latin typeface="Noto Sans" pitchFamily="34" charset="0"/>
                <a:ea typeface="Noto Sans" pitchFamily="34" charset="-122"/>
                <a:cs typeface="Noto Sans" pitchFamily="34" charset="-120"/>
              </a:rPr>
              <a:t>na</a:t>
            </a:r>
            <a:r>
              <a:rPr lang="en-US" sz="1600" dirty="0">
                <a:solidFill>
                  <a:srgbClr val="333333"/>
                </a:solidFill>
                <a:latin typeface="Noto Sans" pitchFamily="34" charset="0"/>
                <a:ea typeface="Noto Sans" pitchFamily="34" charset="-122"/>
                <a:cs typeface="Noto Sans" pitchFamily="34" charset="-120"/>
              </a:rPr>
              <a:t> Escola do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da ALEP</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77113"/>
          </a:xfrm>
          <a:prstGeom prst="rect">
            <a:avLst/>
          </a:prstGeom>
        </p:spPr>
      </p:pic>
      <p:sp>
        <p:nvSpPr>
          <p:cNvPr id="3" name="Text 0"/>
          <p:cNvSpPr/>
          <p:nvPr/>
        </p:nvSpPr>
        <p:spPr>
          <a:xfrm>
            <a:off x="762000" y="398085"/>
            <a:ext cx="2388474"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O que são </a:t>
            </a:r>
            <a:endParaRPr lang="en-US" sz="3600" dirty="0"/>
          </a:p>
        </p:txBody>
      </p:sp>
      <p:sp>
        <p:nvSpPr>
          <p:cNvPr id="4" name="Text 1"/>
          <p:cNvSpPr/>
          <p:nvPr/>
        </p:nvSpPr>
        <p:spPr>
          <a:xfrm>
            <a:off x="3151362" y="398085"/>
            <a:ext cx="221214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Prompts?</a:t>
            </a:r>
            <a:endParaRPr lang="en-US" sz="3600" dirty="0"/>
          </a:p>
        </p:txBody>
      </p:sp>
      <p:sp>
        <p:nvSpPr>
          <p:cNvPr id="5" name="Shape 2"/>
          <p:cNvSpPr/>
          <p:nvPr/>
        </p:nvSpPr>
        <p:spPr>
          <a:xfrm>
            <a:off x="762000" y="948454"/>
            <a:ext cx="10668000" cy="1190625"/>
          </a:xfrm>
          <a:prstGeom prst="rect">
            <a:avLst/>
          </a:prstGeom>
          <a:solidFill>
            <a:srgbClr val="F5F7FA"/>
          </a:solidFill>
          <a:ln/>
        </p:spPr>
        <p:txBody>
          <a:bodyPr/>
          <a:lstStyle/>
          <a:p>
            <a:endParaRPr lang="pt-BR" sz="1600"/>
          </a:p>
        </p:txBody>
      </p:sp>
      <p:sp>
        <p:nvSpPr>
          <p:cNvPr id="6" name="Shape 3"/>
          <p:cNvSpPr/>
          <p:nvPr/>
        </p:nvSpPr>
        <p:spPr>
          <a:xfrm>
            <a:off x="762001" y="948454"/>
            <a:ext cx="57151" cy="1190625"/>
          </a:xfrm>
          <a:prstGeom prst="rect">
            <a:avLst/>
          </a:prstGeom>
          <a:solidFill>
            <a:srgbClr val="FF6B35"/>
          </a:solidFill>
          <a:ln/>
        </p:spPr>
        <p:txBody>
          <a:bodyPr/>
          <a:lstStyle/>
          <a:p>
            <a:endParaRPr lang="pt-BR" sz="1200"/>
          </a:p>
        </p:txBody>
      </p:sp>
      <p:sp>
        <p:nvSpPr>
          <p:cNvPr id="7" name="Text 4"/>
          <p:cNvSpPr/>
          <p:nvPr/>
        </p:nvSpPr>
        <p:spPr>
          <a:xfrm>
            <a:off x="1000126" y="1139670"/>
            <a:ext cx="969817"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Definição</a:t>
            </a:r>
            <a:endParaRPr lang="en-US" sz="1600" dirty="0"/>
          </a:p>
        </p:txBody>
      </p:sp>
      <p:sp>
        <p:nvSpPr>
          <p:cNvPr id="8" name="Text 5"/>
          <p:cNvSpPr/>
          <p:nvPr/>
        </p:nvSpPr>
        <p:spPr>
          <a:xfrm>
            <a:off x="1000126" y="1355409"/>
            <a:ext cx="10191751"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Um Prompt é a instrução, o comando, a pergunta ou o texto inicial que você fornece a um modelo de IA generativa para solicitar que ele execute uma tarefa específica. Ele é o ponto de partida de qualquer interação. </a:t>
            </a:r>
            <a:endParaRPr lang="en-US" sz="1600" dirty="0"/>
          </a:p>
        </p:txBody>
      </p:sp>
      <p:sp>
        <p:nvSpPr>
          <p:cNvPr id="9" name="Text 6"/>
          <p:cNvSpPr/>
          <p:nvPr/>
        </p:nvSpPr>
        <p:spPr>
          <a:xfrm>
            <a:off x="762000" y="2316188"/>
            <a:ext cx="3279744" cy="184666"/>
          </a:xfrm>
          <a:prstGeom prst="rect">
            <a:avLst/>
          </a:prstGeom>
          <a:noFill/>
          <a:ln/>
        </p:spPr>
        <p:txBody>
          <a:bodyPr wrap="none" lIns="0" tIns="0" rIns="0" bIns="0" rtlCol="0" anchor="ctr">
            <a:spAutoFit/>
          </a:bodyPr>
          <a:lstStyle/>
          <a:p>
            <a:r>
              <a:rPr lang="en-US" sz="1200" b="1" dirty="0">
                <a:solidFill>
                  <a:srgbClr val="0A1E3D"/>
                </a:solidFill>
                <a:latin typeface="Noto Sans" pitchFamily="34" charset="0"/>
                <a:ea typeface="Noto Sans" pitchFamily="34" charset="-122"/>
                <a:cs typeface="Noto Sans" pitchFamily="34" charset="-120"/>
              </a:rPr>
              <a:t>Como fazer um Prompt eficaz para roteiro:</a:t>
            </a:r>
            <a:endParaRPr lang="en-US" sz="1200" dirty="0"/>
          </a:p>
        </p:txBody>
      </p:sp>
      <p:sp>
        <p:nvSpPr>
          <p:cNvPr id="10" name="Shape 7"/>
          <p:cNvSpPr/>
          <p:nvPr/>
        </p:nvSpPr>
        <p:spPr>
          <a:xfrm>
            <a:off x="762000" y="2611287"/>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1" name="Shape 8"/>
          <p:cNvSpPr/>
          <p:nvPr/>
        </p:nvSpPr>
        <p:spPr>
          <a:xfrm>
            <a:off x="952500" y="2744636"/>
            <a:ext cx="304800" cy="304800"/>
          </a:xfrm>
          <a:prstGeom prst="ellipse">
            <a:avLst/>
          </a:prstGeom>
          <a:solidFill>
            <a:srgbClr val="FF6B35"/>
          </a:solidFill>
          <a:ln/>
        </p:spPr>
        <p:txBody>
          <a:bodyPr/>
          <a:lstStyle/>
          <a:p>
            <a:endParaRPr lang="pt-BR" sz="1200"/>
          </a:p>
        </p:txBody>
      </p:sp>
      <p:sp>
        <p:nvSpPr>
          <p:cNvPr id="12" name="Text 9"/>
          <p:cNvSpPr/>
          <p:nvPr/>
        </p:nvSpPr>
        <p:spPr>
          <a:xfrm>
            <a:off x="1062420" y="2804703"/>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1</a:t>
            </a:r>
            <a:endParaRPr lang="en-US" sz="1200" dirty="0"/>
          </a:p>
        </p:txBody>
      </p:sp>
      <p:sp>
        <p:nvSpPr>
          <p:cNvPr id="13" name="Text 10"/>
          <p:cNvSpPr/>
          <p:nvPr/>
        </p:nvSpPr>
        <p:spPr>
          <a:xfrm>
            <a:off x="1371600" y="2753377"/>
            <a:ext cx="1962076" cy="287323"/>
          </a:xfrm>
          <a:prstGeom prst="rect">
            <a:avLst/>
          </a:prstGeom>
          <a:noFill/>
          <a:ln/>
        </p:spPr>
        <p:txBody>
          <a:bodyPr wrap="none" lIns="0" tIns="0" rIns="0" bIns="0" rtlCol="0" anchor="ctr">
            <a:spAutoFit/>
          </a:bodyPr>
          <a:lstStyle/>
          <a:p>
            <a:r>
              <a:rPr lang="en-US" sz="1867" b="1" dirty="0" err="1">
                <a:solidFill>
                  <a:srgbClr val="0A1E3D"/>
                </a:solidFill>
                <a:latin typeface="Noto Sans" pitchFamily="34" charset="0"/>
                <a:ea typeface="Noto Sans" pitchFamily="34" charset="-122"/>
                <a:cs typeface="Noto Sans" pitchFamily="34" charset="-120"/>
              </a:rPr>
              <a:t>Dê</a:t>
            </a:r>
            <a:r>
              <a:rPr lang="en-US" sz="1867" b="1" dirty="0">
                <a:solidFill>
                  <a:srgbClr val="0A1E3D"/>
                </a:solidFill>
                <a:latin typeface="Noto Sans" pitchFamily="34" charset="0"/>
                <a:ea typeface="Noto Sans" pitchFamily="34" charset="-122"/>
                <a:cs typeface="Noto Sans" pitchFamily="34" charset="-120"/>
              </a:rPr>
              <a:t> um </a:t>
            </a:r>
            <a:r>
              <a:rPr lang="en-US" sz="1867" b="1" dirty="0" err="1">
                <a:solidFill>
                  <a:srgbClr val="0A1E3D"/>
                </a:solidFill>
                <a:latin typeface="Noto Sans" pitchFamily="34" charset="0"/>
                <a:ea typeface="Noto Sans" pitchFamily="34" charset="-122"/>
                <a:cs typeface="Noto Sans" pitchFamily="34" charset="-120"/>
              </a:rPr>
              <a:t>contexto</a:t>
            </a:r>
            <a:r>
              <a:rPr lang="en-US" sz="1867" b="1" dirty="0">
                <a:solidFill>
                  <a:srgbClr val="0A1E3D"/>
                </a:solidFill>
                <a:latin typeface="Noto Sans" pitchFamily="34" charset="0"/>
                <a:ea typeface="Noto Sans" pitchFamily="34" charset="-122"/>
                <a:cs typeface="Noto Sans" pitchFamily="34" charset="-120"/>
              </a:rPr>
              <a:t> </a:t>
            </a:r>
            <a:endParaRPr lang="en-US" sz="1867" dirty="0"/>
          </a:p>
        </p:txBody>
      </p:sp>
      <p:sp>
        <p:nvSpPr>
          <p:cNvPr id="14" name="Text 11"/>
          <p:cNvSpPr/>
          <p:nvPr/>
        </p:nvSpPr>
        <p:spPr>
          <a:xfrm>
            <a:off x="1371600" y="3108494"/>
            <a:ext cx="6686126" cy="246221"/>
          </a:xfrm>
          <a:prstGeom prst="rect">
            <a:avLst/>
          </a:prstGeom>
          <a:noFill/>
          <a:ln/>
        </p:spPr>
        <p:txBody>
          <a:bodyPr wrap="none" lIns="0" tIns="0" rIns="0" bIns="0" rtlCol="0" anchor="ctr">
            <a:spAutoFit/>
          </a:bodyPr>
          <a:lstStyle/>
          <a:p>
            <a:r>
              <a:rPr lang="en-US" sz="1600" dirty="0" err="1">
                <a:solidFill>
                  <a:srgbClr val="2C3E50"/>
                </a:solidFill>
                <a:latin typeface="Noto Sans" pitchFamily="34" charset="0"/>
                <a:ea typeface="Noto Sans" pitchFamily="34" charset="-122"/>
                <a:cs typeface="Noto Sans" pitchFamily="34" charset="-120"/>
              </a:rPr>
              <a:t>Forneça</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informações</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que</a:t>
            </a:r>
            <a:r>
              <a:rPr lang="en-US" sz="1600" dirty="0">
                <a:solidFill>
                  <a:srgbClr val="2C3E50"/>
                </a:solidFill>
                <a:latin typeface="Noto Sans" pitchFamily="34" charset="0"/>
                <a:ea typeface="Noto Sans" pitchFamily="34" charset="-122"/>
                <a:cs typeface="Noto Sans" pitchFamily="34" charset="-120"/>
              </a:rPr>
              <a:t> a IA </a:t>
            </a:r>
            <a:r>
              <a:rPr lang="en-US" sz="1600" dirty="0" err="1">
                <a:solidFill>
                  <a:srgbClr val="2C3E50"/>
                </a:solidFill>
                <a:latin typeface="Noto Sans" pitchFamily="34" charset="0"/>
                <a:ea typeface="Noto Sans" pitchFamily="34" charset="-122"/>
                <a:cs typeface="Noto Sans" pitchFamily="34" charset="-120"/>
              </a:rPr>
              <a:t>não</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tem</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sobre</a:t>
            </a:r>
            <a:r>
              <a:rPr lang="en-US" sz="1600" dirty="0">
                <a:solidFill>
                  <a:srgbClr val="2C3E50"/>
                </a:solidFill>
                <a:latin typeface="Noto Sans" pitchFamily="34" charset="0"/>
                <a:ea typeface="Noto Sans" pitchFamily="34" charset="-122"/>
                <a:cs typeface="Noto Sans" pitchFamily="34" charset="-120"/>
              </a:rPr>
              <a:t> o </a:t>
            </a:r>
            <a:r>
              <a:rPr lang="en-US" sz="1600" dirty="0" err="1">
                <a:solidFill>
                  <a:srgbClr val="2C3E50"/>
                </a:solidFill>
                <a:latin typeface="Noto Sans" pitchFamily="34" charset="0"/>
                <a:ea typeface="Noto Sans" pitchFamily="34" charset="-122"/>
                <a:cs typeface="Noto Sans" pitchFamily="34" charset="-120"/>
              </a:rPr>
              <a:t>contexto</a:t>
            </a:r>
            <a:r>
              <a:rPr lang="en-US" sz="1600" dirty="0">
                <a:solidFill>
                  <a:srgbClr val="2C3E50"/>
                </a:solidFill>
                <a:latin typeface="Noto Sans" pitchFamily="34" charset="0"/>
                <a:ea typeface="Noto Sans" pitchFamily="34" charset="-122"/>
                <a:cs typeface="Noto Sans" pitchFamily="34" charset="-120"/>
              </a:rPr>
              <a:t> do </a:t>
            </a:r>
            <a:r>
              <a:rPr lang="en-US" sz="1600" dirty="0" err="1">
                <a:solidFill>
                  <a:srgbClr val="2C3E50"/>
                </a:solidFill>
                <a:latin typeface="Noto Sans" pitchFamily="34" charset="0"/>
                <a:ea typeface="Noto Sans" pitchFamily="34" charset="-122"/>
                <a:cs typeface="Noto Sans" pitchFamily="34" charset="-120"/>
              </a:rPr>
              <a:t>problema</a:t>
            </a:r>
            <a:r>
              <a:rPr lang="en-US" sz="1600" dirty="0">
                <a:solidFill>
                  <a:srgbClr val="2C3E50"/>
                </a:solidFill>
                <a:latin typeface="Noto Sans" pitchFamily="34" charset="0"/>
                <a:ea typeface="Noto Sans" pitchFamily="34" charset="-122"/>
                <a:cs typeface="Noto Sans" pitchFamily="34" charset="-120"/>
              </a:rPr>
              <a:t>.</a:t>
            </a:r>
            <a:endParaRPr lang="en-US" sz="1600" dirty="0"/>
          </a:p>
        </p:txBody>
      </p:sp>
      <p:sp>
        <p:nvSpPr>
          <p:cNvPr id="15" name="Shape 12"/>
          <p:cNvSpPr/>
          <p:nvPr/>
        </p:nvSpPr>
        <p:spPr>
          <a:xfrm>
            <a:off x="1371601" y="3396133"/>
            <a:ext cx="9867900" cy="339068"/>
          </a:xfrm>
          <a:prstGeom prst="rect">
            <a:avLst/>
          </a:prstGeom>
          <a:solidFill>
            <a:srgbClr val="0A1E3D"/>
          </a:solidFill>
          <a:ln/>
        </p:spPr>
        <p:txBody>
          <a:bodyPr/>
          <a:lstStyle/>
          <a:p>
            <a:endParaRPr lang="pt-BR" sz="1200"/>
          </a:p>
        </p:txBody>
      </p:sp>
      <p:sp>
        <p:nvSpPr>
          <p:cNvPr id="16" name="Text 13"/>
          <p:cNvSpPr/>
          <p:nvPr/>
        </p:nvSpPr>
        <p:spPr>
          <a:xfrm>
            <a:off x="1371601" y="3381684"/>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“Eu </a:t>
            </a:r>
            <a:r>
              <a:rPr lang="en-US" sz="1200" dirty="0" err="1">
                <a:solidFill>
                  <a:srgbClr val="FFFFFF"/>
                </a:solidFill>
                <a:latin typeface="Noto Sans" pitchFamily="34" charset="0"/>
                <a:ea typeface="Noto Sans" pitchFamily="34" charset="-122"/>
                <a:cs typeface="Noto Sans" pitchFamily="34" charset="-120"/>
              </a:rPr>
              <a:t>trabalho</a:t>
            </a:r>
            <a:r>
              <a:rPr lang="en-US" sz="1200" dirty="0">
                <a:solidFill>
                  <a:srgbClr val="FFFFFF"/>
                </a:solidFill>
                <a:latin typeface="Noto Sans" pitchFamily="34" charset="0"/>
                <a:ea typeface="Noto Sans" pitchFamily="34" charset="-122"/>
                <a:cs typeface="Noto Sans" pitchFamily="34" charset="-120"/>
              </a:rPr>
              <a:t> com Comunicação Política </a:t>
            </a:r>
            <a:r>
              <a:rPr lang="en-US" sz="1200" dirty="0" err="1">
                <a:solidFill>
                  <a:srgbClr val="FFFFFF"/>
                </a:solidFill>
                <a:latin typeface="Noto Sans" pitchFamily="34" charset="0"/>
                <a:ea typeface="Noto Sans" pitchFamily="34" charset="-122"/>
                <a:cs typeface="Noto Sans" pitchFamily="34" charset="-120"/>
              </a:rPr>
              <a:t>na</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prefeitura</a:t>
            </a:r>
            <a:r>
              <a:rPr lang="en-US" sz="1200" dirty="0">
                <a:solidFill>
                  <a:srgbClr val="FFFFFF"/>
                </a:solidFill>
                <a:latin typeface="Noto Sans" pitchFamily="34" charset="0"/>
                <a:ea typeface="Noto Sans" pitchFamily="34" charset="-122"/>
                <a:cs typeface="Noto Sans" pitchFamily="34" charset="-120"/>
              </a:rPr>
              <a:t> municipal </a:t>
            </a:r>
            <a:r>
              <a:rPr lang="en-US" sz="1200" dirty="0" err="1">
                <a:solidFill>
                  <a:srgbClr val="FFFFFF"/>
                </a:solidFill>
                <a:latin typeface="Noto Sans" pitchFamily="34" charset="0"/>
                <a:ea typeface="Noto Sans" pitchFamily="34" charset="-122"/>
                <a:cs typeface="Noto Sans" pitchFamily="34" charset="-120"/>
              </a:rPr>
              <a:t>como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servidor</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público</a:t>
            </a:r>
            <a:r>
              <a:rPr lang="en-US" sz="1200" dirty="0">
                <a:solidFill>
                  <a:srgbClr val="FFFFFF"/>
                </a:solidFill>
                <a:latin typeface="Noto Sans" pitchFamily="34" charset="0"/>
                <a:ea typeface="Noto Sans" pitchFamily="34" charset="-122"/>
                <a:cs typeface="Noto Sans" pitchFamily="34" charset="-120"/>
              </a:rPr>
              <a:t>."</a:t>
            </a:r>
            <a:endParaRPr lang="en-US" sz="1200" dirty="0"/>
          </a:p>
        </p:txBody>
      </p:sp>
      <p:sp>
        <p:nvSpPr>
          <p:cNvPr id="17" name="Shape 14"/>
          <p:cNvSpPr/>
          <p:nvPr/>
        </p:nvSpPr>
        <p:spPr>
          <a:xfrm>
            <a:off x="762000" y="4001899"/>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8" name="Shape 15"/>
          <p:cNvSpPr/>
          <p:nvPr/>
        </p:nvSpPr>
        <p:spPr>
          <a:xfrm>
            <a:off x="952500" y="4135249"/>
            <a:ext cx="304800" cy="304800"/>
          </a:xfrm>
          <a:prstGeom prst="ellipse">
            <a:avLst/>
          </a:prstGeom>
          <a:solidFill>
            <a:srgbClr val="FF6B35"/>
          </a:solidFill>
          <a:ln/>
        </p:spPr>
        <p:txBody>
          <a:bodyPr/>
          <a:lstStyle/>
          <a:p>
            <a:endParaRPr lang="pt-BR" sz="1200"/>
          </a:p>
        </p:txBody>
      </p:sp>
      <p:sp>
        <p:nvSpPr>
          <p:cNvPr id="19" name="Text 16"/>
          <p:cNvSpPr/>
          <p:nvPr/>
        </p:nvSpPr>
        <p:spPr>
          <a:xfrm>
            <a:off x="1062420" y="4195316"/>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2</a:t>
            </a:r>
            <a:endParaRPr lang="en-US" sz="1200" dirty="0"/>
          </a:p>
        </p:txBody>
      </p:sp>
      <p:sp>
        <p:nvSpPr>
          <p:cNvPr id="20" name="Text 17"/>
          <p:cNvSpPr/>
          <p:nvPr/>
        </p:nvSpPr>
        <p:spPr>
          <a:xfrm>
            <a:off x="1371601" y="4143989"/>
            <a:ext cx="4283224"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Especifique o </a:t>
            </a:r>
            <a:r>
              <a:rPr lang="en-US" sz="1867" b="1" dirty="0" err="1">
                <a:solidFill>
                  <a:srgbClr val="0A1E3D"/>
                </a:solidFill>
                <a:latin typeface="Noto Sans" pitchFamily="34" charset="0"/>
                <a:ea typeface="Noto Sans" pitchFamily="34" charset="-122"/>
                <a:cs typeface="Noto Sans" pitchFamily="34" charset="-120"/>
              </a:rPr>
              <a:t>Problema</a:t>
            </a:r>
            <a:r>
              <a:rPr lang="en-US" sz="1867" b="1" dirty="0">
                <a:solidFill>
                  <a:srgbClr val="0A1E3D"/>
                </a:solidFill>
                <a:latin typeface="Noto Sans" pitchFamily="34" charset="0"/>
                <a:ea typeface="Noto Sans" pitchFamily="34" charset="-122"/>
                <a:cs typeface="Noto Sans" pitchFamily="34" charset="-120"/>
              </a:rPr>
              <a:t> e o </a:t>
            </a:r>
            <a:r>
              <a:rPr lang="en-US" sz="1867" b="1" dirty="0" err="1">
                <a:solidFill>
                  <a:srgbClr val="0A1E3D"/>
                </a:solidFill>
                <a:latin typeface="Noto Sans" pitchFamily="34" charset="0"/>
                <a:ea typeface="Noto Sans" pitchFamily="34" charset="-122"/>
                <a:cs typeface="Noto Sans" pitchFamily="34" charset="-120"/>
              </a:rPr>
              <a:t>Objetivo</a:t>
            </a:r>
            <a:endParaRPr lang="en-US" sz="1867" dirty="0"/>
          </a:p>
        </p:txBody>
      </p:sp>
      <p:sp>
        <p:nvSpPr>
          <p:cNvPr id="21" name="Text 18"/>
          <p:cNvSpPr/>
          <p:nvPr/>
        </p:nvSpPr>
        <p:spPr>
          <a:xfrm>
            <a:off x="1371601" y="4499107"/>
            <a:ext cx="6046527"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Forneça informações sobre o público-alvo, assunto e objetivo. </a:t>
            </a:r>
            <a:endParaRPr lang="en-US" sz="1600" dirty="0"/>
          </a:p>
        </p:txBody>
      </p:sp>
      <p:sp>
        <p:nvSpPr>
          <p:cNvPr id="22" name="Shape 19"/>
          <p:cNvSpPr/>
          <p:nvPr/>
        </p:nvSpPr>
        <p:spPr>
          <a:xfrm>
            <a:off x="1371601" y="4786745"/>
            <a:ext cx="9867900" cy="339068"/>
          </a:xfrm>
          <a:prstGeom prst="rect">
            <a:avLst/>
          </a:prstGeom>
          <a:solidFill>
            <a:srgbClr val="0A1E3D"/>
          </a:solidFill>
          <a:ln/>
        </p:spPr>
        <p:txBody>
          <a:bodyPr/>
          <a:lstStyle/>
          <a:p>
            <a:endParaRPr lang="pt-BR" sz="1200"/>
          </a:p>
        </p:txBody>
      </p:sp>
      <p:sp>
        <p:nvSpPr>
          <p:cNvPr id="23" name="Text 20"/>
          <p:cNvSpPr/>
          <p:nvPr/>
        </p:nvSpPr>
        <p:spPr>
          <a:xfrm>
            <a:off x="1371601" y="4772296"/>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a:t>
            </a:r>
            <a:r>
              <a:rPr lang="en-US" sz="1200" dirty="0" err="1">
                <a:solidFill>
                  <a:srgbClr val="FFFFFF"/>
                </a:solidFill>
                <a:latin typeface="Noto Sans" pitchFamily="34" charset="0"/>
                <a:ea typeface="Noto Sans" pitchFamily="34" charset="-122"/>
                <a:cs typeface="Noto Sans" pitchFamily="34" charset="-120"/>
              </a:rPr>
              <a:t>Preciso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criar</a:t>
            </a:r>
            <a:r>
              <a:rPr lang="en-US" sz="1200" dirty="0">
                <a:solidFill>
                  <a:srgbClr val="FFFFFF"/>
                </a:solidFill>
                <a:latin typeface="Noto Sans" pitchFamily="34" charset="0"/>
                <a:ea typeface="Noto Sans" pitchFamily="34" charset="-122"/>
                <a:cs typeface="Noto Sans" pitchFamily="34" charset="-120"/>
              </a:rPr>
              <a:t> um video com </a:t>
            </a:r>
            <a:r>
              <a:rPr lang="en-US" sz="1200" dirty="0" err="1">
                <a:solidFill>
                  <a:srgbClr val="FFFFFF"/>
                </a:solidFill>
                <a:latin typeface="Noto Sans" pitchFamily="34" charset="0"/>
                <a:ea typeface="Noto Sans" pitchFamily="34" charset="-122"/>
                <a:cs typeface="Noto Sans" pitchFamily="34" charset="-120"/>
              </a:rPr>
              <a:t>foco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em</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engajamento</a:t>
            </a:r>
            <a:r>
              <a:rPr lang="en-US" sz="1200" dirty="0">
                <a:solidFill>
                  <a:srgbClr val="FFFFFF"/>
                </a:solidFill>
                <a:latin typeface="Noto Sans" pitchFamily="34" charset="0"/>
                <a:ea typeface="Noto Sans" pitchFamily="34" charset="-122"/>
                <a:cs typeface="Noto Sans" pitchFamily="34" charset="-120"/>
              </a:rPr>
              <a:t> para um </a:t>
            </a:r>
            <a:r>
              <a:rPr lang="en-US" sz="1200" dirty="0" err="1">
                <a:solidFill>
                  <a:srgbClr val="FFFFFF"/>
                </a:solidFill>
                <a:latin typeface="Noto Sans" pitchFamily="34" charset="0"/>
                <a:ea typeface="Noto Sans" pitchFamily="34" charset="-122"/>
                <a:cs typeface="Noto Sans" pitchFamily="34" charset="-120"/>
              </a:rPr>
              <a:t>público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universitário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sobre</a:t>
            </a:r>
            <a:r>
              <a:rPr lang="en-US" sz="1200" dirty="0">
                <a:solidFill>
                  <a:srgbClr val="FFFFFF"/>
                </a:solidFill>
                <a:latin typeface="Noto Sans" pitchFamily="34" charset="0"/>
                <a:ea typeface="Noto Sans" pitchFamily="34" charset="-122"/>
                <a:cs typeface="Noto Sans" pitchFamily="34" charset="-120"/>
              </a:rPr>
              <a:t> investimento em educação tecnológica."</a:t>
            </a:r>
            <a:endParaRPr lang="en-US" sz="1200" dirty="0"/>
          </a:p>
        </p:txBody>
      </p:sp>
      <p:sp>
        <p:nvSpPr>
          <p:cNvPr id="24" name="Shape 21"/>
          <p:cNvSpPr/>
          <p:nvPr/>
        </p:nvSpPr>
        <p:spPr>
          <a:xfrm>
            <a:off x="762000" y="5392512"/>
            <a:ext cx="10668000" cy="1295363"/>
          </a:xfrm>
          <a:prstGeom prst="rect">
            <a:avLst/>
          </a:prstGeom>
          <a:solidFill>
            <a:srgbClr val="FFFFFF"/>
          </a:solidFill>
          <a:ln w="198">
            <a:solidFill>
              <a:srgbClr val="FF6B35"/>
            </a:solidFill>
            <a:prstDash val="solid"/>
          </a:ln>
        </p:spPr>
        <p:txBody>
          <a:bodyPr/>
          <a:lstStyle/>
          <a:p>
            <a:endParaRPr lang="pt-BR" sz="1600"/>
          </a:p>
        </p:txBody>
      </p:sp>
      <p:sp>
        <p:nvSpPr>
          <p:cNvPr id="25" name="Shape 22"/>
          <p:cNvSpPr/>
          <p:nvPr/>
        </p:nvSpPr>
        <p:spPr>
          <a:xfrm>
            <a:off x="952500" y="5525861"/>
            <a:ext cx="304800" cy="304800"/>
          </a:xfrm>
          <a:prstGeom prst="ellipse">
            <a:avLst/>
          </a:prstGeom>
          <a:solidFill>
            <a:srgbClr val="FF6B35"/>
          </a:solidFill>
          <a:ln/>
        </p:spPr>
        <p:txBody>
          <a:bodyPr/>
          <a:lstStyle/>
          <a:p>
            <a:endParaRPr lang="pt-BR" sz="1200"/>
          </a:p>
        </p:txBody>
      </p:sp>
      <p:sp>
        <p:nvSpPr>
          <p:cNvPr id="26" name="Text 23"/>
          <p:cNvSpPr/>
          <p:nvPr/>
        </p:nvSpPr>
        <p:spPr>
          <a:xfrm>
            <a:off x="1062420" y="5585928"/>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3</a:t>
            </a:r>
            <a:endParaRPr lang="en-US" sz="1200" dirty="0"/>
          </a:p>
        </p:txBody>
      </p:sp>
      <p:sp>
        <p:nvSpPr>
          <p:cNvPr id="27" name="Text 24"/>
          <p:cNvSpPr/>
          <p:nvPr/>
        </p:nvSpPr>
        <p:spPr>
          <a:xfrm>
            <a:off x="1371600" y="5534603"/>
            <a:ext cx="3371116"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Defina Formato e Restrições</a:t>
            </a:r>
            <a:endParaRPr lang="en-US" sz="1867" dirty="0"/>
          </a:p>
        </p:txBody>
      </p:sp>
      <p:sp>
        <p:nvSpPr>
          <p:cNvPr id="28" name="Text 25"/>
          <p:cNvSpPr/>
          <p:nvPr/>
        </p:nvSpPr>
        <p:spPr>
          <a:xfrm>
            <a:off x="1371600" y="5889719"/>
            <a:ext cx="5628144"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Especifique o formato desejado e limitações importantes. </a:t>
            </a:r>
            <a:endParaRPr lang="en-US" sz="1600" dirty="0"/>
          </a:p>
        </p:txBody>
      </p:sp>
      <p:sp>
        <p:nvSpPr>
          <p:cNvPr id="29" name="Shape 26"/>
          <p:cNvSpPr/>
          <p:nvPr/>
        </p:nvSpPr>
        <p:spPr>
          <a:xfrm>
            <a:off x="1371601" y="6177358"/>
            <a:ext cx="9867900" cy="339068"/>
          </a:xfrm>
          <a:prstGeom prst="rect">
            <a:avLst/>
          </a:prstGeom>
          <a:solidFill>
            <a:srgbClr val="0A1E3D"/>
          </a:solidFill>
          <a:ln/>
        </p:spPr>
        <p:txBody>
          <a:bodyPr/>
          <a:lstStyle/>
          <a:p>
            <a:endParaRPr lang="pt-BR" sz="1200"/>
          </a:p>
        </p:txBody>
      </p:sp>
      <p:sp>
        <p:nvSpPr>
          <p:cNvPr id="30" name="Text 27"/>
          <p:cNvSpPr/>
          <p:nvPr/>
        </p:nvSpPr>
        <p:spPr>
          <a:xfrm>
            <a:off x="1371601" y="6162910"/>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"Crie um </a:t>
            </a:r>
            <a:r>
              <a:rPr lang="en-US" sz="1200" dirty="0" err="1">
                <a:solidFill>
                  <a:srgbClr val="FFFFFF"/>
                </a:solidFill>
                <a:latin typeface="Noto Sans" pitchFamily="34" charset="0"/>
                <a:ea typeface="Noto Sans" pitchFamily="34" charset="-122"/>
                <a:cs typeface="Noto Sans" pitchFamily="34" charset="-120"/>
              </a:rPr>
              <a:t>roteiro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em</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formato</a:t>
            </a:r>
            <a:r>
              <a:rPr lang="en-US" sz="1200" dirty="0">
                <a:solidFill>
                  <a:srgbClr val="FFFFFF"/>
                </a:solidFill>
                <a:latin typeface="Noto Sans" pitchFamily="34" charset="0"/>
                <a:ea typeface="Noto Sans" pitchFamily="34" charset="-122"/>
                <a:cs typeface="Noto Sans" pitchFamily="34" charset="-120"/>
              </a:rPr>
              <a:t> de bullet points para um vídeo de 45 segundos para TikTok/Reels com três cenas </a:t>
            </a:r>
            <a:r>
              <a:rPr lang="en-US" sz="1200" dirty="0" err="1">
                <a:solidFill>
                  <a:srgbClr val="FFFFFF"/>
                </a:solidFill>
                <a:latin typeface="Noto Sans" pitchFamily="34" charset="0"/>
                <a:ea typeface="Noto Sans" pitchFamily="34" charset="-122"/>
                <a:cs typeface="Noto Sans" pitchFamily="34" charset="-120"/>
              </a:rPr>
              <a:t>curtas</a:t>
            </a:r>
            <a:r>
              <a:rPr lang="en-US" sz="1200" dirty="0">
                <a:solidFill>
                  <a:srgbClr val="FFFFFF"/>
                </a:solidFill>
                <a:latin typeface="Noto Sans" pitchFamily="34" charset="0"/>
                <a:ea typeface="Noto Sans" pitchFamily="34" charset="-122"/>
                <a:cs typeface="Noto Sans" pitchFamily="34" charset="-120"/>
              </a:rPr>
              <a:t>. "</a:t>
            </a:r>
            <a:endParaRPr lang="en-US" sz="1200" dirty="0"/>
          </a:p>
        </p:txBody>
      </p:sp>
      <p:sp>
        <p:nvSpPr>
          <p:cNvPr id="31" name="Shape 28"/>
          <p:cNvSpPr/>
          <p:nvPr/>
        </p:nvSpPr>
        <p:spPr>
          <a:xfrm>
            <a:off x="0" y="7400813"/>
            <a:ext cx="12192000" cy="762000"/>
          </a:xfrm>
          <a:prstGeom prst="rect">
            <a:avLst/>
          </a:prstGeom>
          <a:solidFill>
            <a:srgbClr val="FF6B35"/>
          </a:solidFill>
          <a:ln/>
        </p:spPr>
        <p:txBody>
          <a:bodyPr/>
          <a:lstStyle/>
          <a:p>
            <a:endParaRPr lang="pt-BR" sz="2400"/>
          </a:p>
        </p:txBody>
      </p:sp>
      <p:sp>
        <p:nvSpPr>
          <p:cNvPr id="32" name="Shape 29"/>
          <p:cNvSpPr/>
          <p:nvPr/>
        </p:nvSpPr>
        <p:spPr>
          <a:xfrm>
            <a:off x="3657600" y="7496064"/>
            <a:ext cx="8534400" cy="666751"/>
          </a:xfrm>
          <a:prstGeom prst="rect">
            <a:avLst/>
          </a:prstGeom>
          <a:solidFill>
            <a:srgbClr val="FFFFFF"/>
          </a:solidFill>
          <a:ln/>
        </p:spPr>
        <p:txBody>
          <a:bodyPr/>
          <a:lstStyle/>
          <a:p>
            <a:endParaRPr lang="pt-BR" sz="2400"/>
          </a:p>
        </p:txBody>
      </p:sp>
      <p:sp>
        <p:nvSpPr>
          <p:cNvPr id="33" name="Shape 30"/>
          <p:cNvSpPr/>
          <p:nvPr/>
        </p:nvSpPr>
        <p:spPr>
          <a:xfrm>
            <a:off x="0" y="7877064"/>
            <a:ext cx="12192000" cy="285751"/>
          </a:xfrm>
          <a:prstGeom prst="rect">
            <a:avLst/>
          </a:prstGeom>
          <a:solidFill>
            <a:srgbClr val="0A1E3D"/>
          </a:solidFill>
          <a:ln/>
        </p:spPr>
        <p:txBody>
          <a:bodyPr/>
          <a:lstStyle/>
          <a:p>
            <a:endParaRPr lang="pt-BR" sz="2400"/>
          </a:p>
        </p:txBody>
      </p:sp>
      <p:sp>
        <p:nvSpPr>
          <p:cNvPr id="34" name="Text 31"/>
          <p:cNvSpPr/>
          <p:nvPr/>
        </p:nvSpPr>
        <p:spPr>
          <a:xfrm>
            <a:off x="381000" y="723518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5" name="Shape 32"/>
          <p:cNvSpPr/>
          <p:nvPr/>
        </p:nvSpPr>
        <p:spPr>
          <a:xfrm>
            <a:off x="11239501" y="7400813"/>
            <a:ext cx="571500" cy="571500"/>
          </a:xfrm>
          <a:prstGeom prst="ellipse">
            <a:avLst/>
          </a:prstGeom>
          <a:solidFill>
            <a:srgbClr val="FFFFFF"/>
          </a:solidFill>
          <a:ln/>
        </p:spPr>
        <p:txBody>
          <a:bodyPr/>
          <a:lstStyle/>
          <a:p>
            <a:endParaRPr lang="pt-BR" sz="2400"/>
          </a:p>
        </p:txBody>
      </p:sp>
      <p:pic>
        <p:nvPicPr>
          <p:cNvPr id="36" name="Image 1" descr="preencoded.png"/>
          <p:cNvPicPr>
            <a:picLocks noChangeAspect="1"/>
          </p:cNvPicPr>
          <p:nvPr/>
        </p:nvPicPr>
        <p:blipFill>
          <a:blip r:embed="rId4"/>
          <a:stretch>
            <a:fillRect/>
          </a:stretch>
        </p:blipFill>
        <p:spPr>
          <a:xfrm>
            <a:off x="11382375" y="7263416"/>
            <a:ext cx="285751" cy="28575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38951-AB96-02BC-7D5C-2B34BF03FD2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7F55B1D2-C6D0-95AC-57A3-976E29F1745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CCCE6A0-75FD-9042-989C-BEB89644B47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DA8BA471-DB7B-AF29-EFC6-98C7AB1950F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2A997317-B1BF-5A1E-A404-4C84FCA2F70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D76F6FE-2551-9057-E373-B8248AA6688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69AABFB-B3A1-773E-0B86-33F8ACC7574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EE7E95C-F55A-BE00-07C6-0901B8CFD1B3}"/>
              </a:ext>
            </a:extLst>
          </p:cNvPr>
          <p:cNvSpPr/>
          <p:nvPr/>
        </p:nvSpPr>
        <p:spPr>
          <a:xfrm>
            <a:off x="381000" y="619565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E49DC79-6827-0A9C-73BA-BA8E8078B7C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5AF86F36-A002-EC6B-D879-2A79B8459419}"/>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10" name="Text 0">
            <a:extLst>
              <a:ext uri="{FF2B5EF4-FFF2-40B4-BE49-F238E27FC236}">
                <a16:creationId xmlns:a16="http://schemas.microsoft.com/office/drawing/2014/main" id="{62749B07-B05A-F22A-C95A-FE3A591137A0}"/>
              </a:ext>
            </a:extLst>
          </p:cNvPr>
          <p:cNvSpPr/>
          <p:nvPr/>
        </p:nvSpPr>
        <p:spPr>
          <a:xfrm>
            <a:off x="762000" y="300337"/>
            <a:ext cx="10906126" cy="923330"/>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Os Fundamentos: Os </a:t>
            </a:r>
            <a:r>
              <a:rPr lang="pt-BR" sz="3000" b="1" dirty="0">
                <a:solidFill>
                  <a:srgbClr val="FF6B35"/>
                </a:solidFill>
                <a:latin typeface="Noto Sans" pitchFamily="34" charset="0"/>
                <a:ea typeface="Noto Sans" pitchFamily="34" charset="-122"/>
                <a:cs typeface="Noto Sans" pitchFamily="34" charset="-120"/>
              </a:rPr>
              <a:t>4 Pilares</a:t>
            </a:r>
            <a:r>
              <a:rPr lang="pt-BR" sz="3000" b="1" dirty="0">
                <a:solidFill>
                  <a:srgbClr val="2C3E50"/>
                </a:solidFill>
                <a:latin typeface="Noto Sans" pitchFamily="34" charset="0"/>
                <a:ea typeface="Noto Sans" pitchFamily="34" charset="-122"/>
                <a:cs typeface="Noto Sans" pitchFamily="34" charset="-120"/>
              </a:rPr>
              <a:t> que Sustentam 90% dos </a:t>
            </a:r>
            <a:r>
              <a:rPr lang="pt-BR" sz="3000" b="1" dirty="0">
                <a:solidFill>
                  <a:srgbClr val="FF6B35"/>
                </a:solidFill>
                <a:latin typeface="Noto Sans" pitchFamily="34" charset="0"/>
                <a:ea typeface="Noto Sans" pitchFamily="34" charset="-122"/>
                <a:cs typeface="Noto Sans" pitchFamily="34" charset="-120"/>
              </a:rPr>
              <a:t>Bons Resultados</a:t>
            </a:r>
            <a:endParaRPr lang="en-US" sz="3000" dirty="0">
              <a:solidFill>
                <a:srgbClr val="FF6B35"/>
              </a:solidFill>
            </a:endParaRPr>
          </a:p>
        </p:txBody>
      </p:sp>
      <p:sp>
        <p:nvSpPr>
          <p:cNvPr id="12" name="CaixaDeTexto 11">
            <a:extLst>
              <a:ext uri="{FF2B5EF4-FFF2-40B4-BE49-F238E27FC236}">
                <a16:creationId xmlns:a16="http://schemas.microsoft.com/office/drawing/2014/main" id="{C96DE802-3F19-0A99-E485-81485D8E86FB}"/>
              </a:ext>
            </a:extLst>
          </p:cNvPr>
          <p:cNvSpPr txBox="1"/>
          <p:nvPr/>
        </p:nvSpPr>
        <p:spPr>
          <a:xfrm>
            <a:off x="610849" y="1188589"/>
            <a:ext cx="10277867" cy="1077218"/>
          </a:xfrm>
          <a:prstGeom prst="rect">
            <a:avLst/>
          </a:prstGeom>
          <a:noFill/>
        </p:spPr>
        <p:txBody>
          <a:bodyPr wrap="square">
            <a:spAutoFit/>
          </a:bodyPr>
          <a:lstStyle/>
          <a:p>
            <a:pPr rtl="0">
              <a:buNone/>
            </a:pPr>
            <a:r>
              <a:rPr lang="pt-BR" sz="1600" b="0" i="0" u="none" strike="noStrike" dirty="0">
                <a:solidFill>
                  <a:srgbClr val="4A4A4A"/>
                </a:solidFill>
                <a:effectLst/>
                <a:latin typeface="Noto Sans" panose="020B0502040504020204" pitchFamily="34" charset="0"/>
                <a:ea typeface="Noto Sans" panose="020B0502040504020204" pitchFamily="34" charset="0"/>
                <a:cs typeface="Noto Sans" panose="020B0502040504020204" pitchFamily="34" charset="0"/>
              </a:rPr>
              <a:t>A maioria dos erros com IA não vem da falta de técnicas sofisticadas, mas de falhas nestes quatro pilares básicos. Domine-os e os seus resultados melhorarão drasticamente.</a:t>
            </a:r>
            <a:endParaRPr lang="pt-BR" sz="16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21" name="CaixaDeTexto 20">
            <a:extLst>
              <a:ext uri="{FF2B5EF4-FFF2-40B4-BE49-F238E27FC236}">
                <a16:creationId xmlns:a16="http://schemas.microsoft.com/office/drawing/2014/main" id="{6B5DEE3F-A7EF-AD64-7AA4-080FCC206017}"/>
              </a:ext>
            </a:extLst>
          </p:cNvPr>
          <p:cNvSpPr txBox="1"/>
          <p:nvPr/>
        </p:nvSpPr>
        <p:spPr>
          <a:xfrm>
            <a:off x="991744" y="1891134"/>
            <a:ext cx="2559570"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1. Clareza (O Quê?)</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23" name="CaixaDeTexto 22">
            <a:extLst>
              <a:ext uri="{FF2B5EF4-FFF2-40B4-BE49-F238E27FC236}">
                <a16:creationId xmlns:a16="http://schemas.microsoft.com/office/drawing/2014/main" id="{810206E7-1E1A-DED1-AFA7-F630F2C8BD9A}"/>
              </a:ext>
            </a:extLst>
          </p:cNvPr>
          <p:cNvSpPr txBox="1"/>
          <p:nvPr/>
        </p:nvSpPr>
        <p:spPr>
          <a:xfrm>
            <a:off x="991744" y="2280559"/>
            <a:ext cx="4584597" cy="1569660"/>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Seja específico sobre o que quer.</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Vago:</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"Escreve um texto sobre produtividade."</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Claro:</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"Escreve um post para o LinkedIn sobre produtividade para </a:t>
            </a:r>
            <a:r>
              <a:rPr lang="pt-BR" sz="1200" b="0" i="0" u="none" strike="noStrike" dirty="0" err="1">
                <a:effectLst/>
                <a:latin typeface="Noto Sans" panose="020B0502040504020204" pitchFamily="34" charset="0"/>
                <a:ea typeface="Noto Sans" panose="020B0502040504020204" pitchFamily="34" charset="0"/>
                <a:cs typeface="Noto Sans" panose="020B0502040504020204" pitchFamily="34" charset="0"/>
              </a:rPr>
              <a:t>developers</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focando em 3 técnicas práticas."</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8" name="Picture 4">
            <a:extLst>
              <a:ext uri="{FF2B5EF4-FFF2-40B4-BE49-F238E27FC236}">
                <a16:creationId xmlns:a16="http://schemas.microsoft.com/office/drawing/2014/main" id="{B13F815B-ADA4-257A-F026-66DB3714EE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07" y="2046803"/>
            <a:ext cx="600837" cy="3244520"/>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a:extLst>
              <a:ext uri="{FF2B5EF4-FFF2-40B4-BE49-F238E27FC236}">
                <a16:creationId xmlns:a16="http://schemas.microsoft.com/office/drawing/2014/main" id="{99B9EF52-0B71-FD43-75B2-0D114B723787}"/>
              </a:ext>
            </a:extLst>
          </p:cNvPr>
          <p:cNvSpPr txBox="1"/>
          <p:nvPr/>
        </p:nvSpPr>
        <p:spPr>
          <a:xfrm>
            <a:off x="6690499" y="1908623"/>
            <a:ext cx="4165911" cy="830997"/>
          </a:xfrm>
          <a:prstGeom prst="rect">
            <a:avLst/>
          </a:prstGeom>
          <a:noFill/>
        </p:spPr>
        <p:txBody>
          <a:bodyPr wrap="square">
            <a:spAutoFit/>
          </a:bodyPr>
          <a:lstStyle/>
          <a:p>
            <a:pPr rtl="0">
              <a:buNone/>
            </a:pPr>
            <a:r>
              <a:rPr lang="pt-BR" sz="1600" b="1" dirty="0">
                <a:solidFill>
                  <a:schemeClr val="tx2"/>
                </a:solidFill>
                <a:latin typeface="Noto Sans" panose="020B0502040504020204" pitchFamily="34" charset="0"/>
                <a:ea typeface="Noto Sans" panose="020B0502040504020204" pitchFamily="34" charset="0"/>
                <a:cs typeface="Noto Sans" panose="020B0502040504020204" pitchFamily="34" charset="0"/>
              </a:rPr>
              <a:t>2</a:t>
            </a: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 Contexto (O Por Quê? Onde?)</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33" name="CaixaDeTexto 32">
            <a:extLst>
              <a:ext uri="{FF2B5EF4-FFF2-40B4-BE49-F238E27FC236}">
                <a16:creationId xmlns:a16="http://schemas.microsoft.com/office/drawing/2014/main" id="{ED546AF4-9DBA-5D1A-A1D6-6376809285B7}"/>
              </a:ext>
            </a:extLst>
          </p:cNvPr>
          <p:cNvSpPr txBox="1"/>
          <p:nvPr/>
        </p:nvSpPr>
        <p:spPr>
          <a:xfrm>
            <a:off x="6690500" y="2298048"/>
            <a:ext cx="4890651" cy="1569660"/>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Dê à IA informações que ela não tem sobre a situação</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Contexto: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email</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de follow-up.“</a:t>
            </a:r>
          </a:p>
          <a:p>
            <a:pPr rtl="0">
              <a:buNone/>
            </a:pPr>
            <a:endParaRPr lang="pt-BR" sz="120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Contexto: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"Sou um freelancer que enviou uma proposta há 5 dias. O cliente é uma startup. Escreve um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email</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de follow-up que seja profissional, mas não desesperado."</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0" name="Picture 6">
            <a:extLst>
              <a:ext uri="{FF2B5EF4-FFF2-40B4-BE49-F238E27FC236}">
                <a16:creationId xmlns:a16="http://schemas.microsoft.com/office/drawing/2014/main" id="{4D447F43-93DA-4F6D-B5B2-C7AE3954B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0951" y="2046803"/>
            <a:ext cx="669548" cy="3615557"/>
          </a:xfrm>
          <a:prstGeom prst="rect">
            <a:avLst/>
          </a:prstGeom>
          <a:noFill/>
          <a:extLst>
            <a:ext uri="{909E8E84-426E-40DD-AFC4-6F175D3DCCD1}">
              <a14:hiddenFill xmlns:a14="http://schemas.microsoft.com/office/drawing/2010/main">
                <a:solidFill>
                  <a:srgbClr val="FFFFFF"/>
                </a:solidFill>
              </a14:hiddenFill>
            </a:ext>
          </a:extLst>
        </p:spPr>
      </p:pic>
      <p:sp>
        <p:nvSpPr>
          <p:cNvPr id="36" name="CaixaDeTexto 35">
            <a:extLst>
              <a:ext uri="{FF2B5EF4-FFF2-40B4-BE49-F238E27FC236}">
                <a16:creationId xmlns:a16="http://schemas.microsoft.com/office/drawing/2014/main" id="{7239EC9F-5C5E-F5E9-6C97-D042F4C8E463}"/>
              </a:ext>
            </a:extLst>
          </p:cNvPr>
          <p:cNvSpPr txBox="1"/>
          <p:nvPr/>
        </p:nvSpPr>
        <p:spPr>
          <a:xfrm>
            <a:off x="994244" y="4037219"/>
            <a:ext cx="2559570"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3. Formato (Como?)</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37" name="CaixaDeTexto 36">
            <a:extLst>
              <a:ext uri="{FF2B5EF4-FFF2-40B4-BE49-F238E27FC236}">
                <a16:creationId xmlns:a16="http://schemas.microsoft.com/office/drawing/2014/main" id="{A600CE3A-A501-42DA-244A-40A8010656AD}"/>
              </a:ext>
            </a:extLst>
          </p:cNvPr>
          <p:cNvSpPr txBox="1"/>
          <p:nvPr/>
        </p:nvSpPr>
        <p:spPr>
          <a:xfrm>
            <a:off x="994244" y="4426644"/>
            <a:ext cx="4584597" cy="1384995"/>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Defina exatamente como quer receber a resposta.</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Formato: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"Fala-me dos benefícios do exercício."</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Formato: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"Lista os 5 principais benefícios do exercício em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bullets</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com no máximo duas linhas cada."</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2" name="Picture 8">
            <a:extLst>
              <a:ext uri="{FF2B5EF4-FFF2-40B4-BE49-F238E27FC236}">
                <a16:creationId xmlns:a16="http://schemas.microsoft.com/office/drawing/2014/main" id="{2127B64D-5BA2-1019-704C-15F91AD053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777" y="4157823"/>
            <a:ext cx="680717" cy="3692890"/>
          </a:xfrm>
          <a:prstGeom prst="rect">
            <a:avLst/>
          </a:prstGeom>
          <a:noFill/>
          <a:extLst>
            <a:ext uri="{909E8E84-426E-40DD-AFC4-6F175D3DCCD1}">
              <a14:hiddenFill xmlns:a14="http://schemas.microsoft.com/office/drawing/2010/main">
                <a:solidFill>
                  <a:srgbClr val="FFFFFF"/>
                </a:solidFill>
              </a14:hiddenFill>
            </a:ext>
          </a:extLst>
        </p:spPr>
      </p:pic>
      <p:sp>
        <p:nvSpPr>
          <p:cNvPr id="40" name="CaixaDeTexto 39">
            <a:extLst>
              <a:ext uri="{FF2B5EF4-FFF2-40B4-BE49-F238E27FC236}">
                <a16:creationId xmlns:a16="http://schemas.microsoft.com/office/drawing/2014/main" id="{9EFAA620-D10E-EC37-26E8-DBE9D9B80B7B}"/>
              </a:ext>
            </a:extLst>
          </p:cNvPr>
          <p:cNvSpPr txBox="1"/>
          <p:nvPr/>
        </p:nvSpPr>
        <p:spPr>
          <a:xfrm>
            <a:off x="6673406" y="4037219"/>
            <a:ext cx="4343957"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4. Restrições (O que NÃO fazer.)</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41" name="CaixaDeTexto 40">
            <a:extLst>
              <a:ext uri="{FF2B5EF4-FFF2-40B4-BE49-F238E27FC236}">
                <a16:creationId xmlns:a16="http://schemas.microsoft.com/office/drawing/2014/main" id="{7D4663D3-9C47-ECFA-F3BF-61AD759D8E3D}"/>
              </a:ext>
            </a:extLst>
          </p:cNvPr>
          <p:cNvSpPr txBox="1"/>
          <p:nvPr/>
        </p:nvSpPr>
        <p:spPr>
          <a:xfrm>
            <a:off x="6673407" y="4426644"/>
            <a:ext cx="4907744" cy="1569660"/>
          </a:xfrm>
          <a:prstGeom prst="rect">
            <a:avLst/>
          </a:prstGeom>
          <a:noFill/>
        </p:spPr>
        <p:txBody>
          <a:bodyPr wrap="square">
            <a:spAutoFit/>
          </a:bodyPr>
          <a:lstStyle/>
          <a:p>
            <a:pPr rtl="0">
              <a:buNone/>
            </a:pPr>
            <a:r>
              <a:rPr lang="pt-BR" sz="1200" b="0" dirty="0">
                <a:effectLst/>
                <a:latin typeface="Noto Sans" panose="020B0502040504020204" pitchFamily="34" charset="0"/>
                <a:ea typeface="Noto Sans" panose="020B0502040504020204" pitchFamily="34" charset="0"/>
                <a:cs typeface="Noto Sans" panose="020B0502040504020204" pitchFamily="34" charset="0"/>
              </a:rPr>
              <a:t>Diga exatamente à IA o que deve ser evitado.</a:t>
            </a: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Restrições: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uma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bio</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para o meu LinkedIn."</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Restrições: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uma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bio</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para o LinkedIn (máx. 300 caracteres). Não uses clichês como 'apaixonado por'. Não comeces com 'Sou'."</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4" name="Picture 10">
            <a:extLst>
              <a:ext uri="{FF2B5EF4-FFF2-40B4-BE49-F238E27FC236}">
                <a16:creationId xmlns:a16="http://schemas.microsoft.com/office/drawing/2014/main" id="{4BC310E0-655D-598B-4F3F-322BB731BC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9212" y="4218952"/>
            <a:ext cx="690106" cy="374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914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479804"/>
          </a:xfrm>
          <a:prstGeom prst="rect">
            <a:avLst/>
          </a:prstGeom>
        </p:spPr>
      </p:pic>
      <p:sp>
        <p:nvSpPr>
          <p:cNvPr id="3" name="Text 0"/>
          <p:cNvSpPr/>
          <p:nvPr/>
        </p:nvSpPr>
        <p:spPr>
          <a:xfrm>
            <a:off x="762001" y="389784"/>
            <a:ext cx="4063613" cy="484876"/>
          </a:xfrm>
          <a:prstGeom prst="rect">
            <a:avLst/>
          </a:prstGeom>
          <a:noFill/>
          <a:ln/>
        </p:spPr>
        <p:txBody>
          <a:bodyPr wrap="none" lIns="0" tIns="0" rIns="0" bIns="0" rtlCol="0" anchor="ctr">
            <a:spAutoFit/>
          </a:bodyPr>
          <a:lstStyle/>
          <a:p>
            <a:r>
              <a:rPr lang="en-US" sz="3151" b="1" dirty="0">
                <a:solidFill>
                  <a:srgbClr val="FF6B35"/>
                </a:solidFill>
                <a:latin typeface="Noto Sans" pitchFamily="34" charset="0"/>
                <a:ea typeface="Noto Sans" pitchFamily="34" charset="-122"/>
                <a:cs typeface="Noto Sans" pitchFamily="34" charset="-120"/>
              </a:rPr>
              <a:t>Prompt Engineering</a:t>
            </a:r>
            <a:endParaRPr lang="en-US" sz="3151" dirty="0"/>
          </a:p>
        </p:txBody>
      </p:sp>
      <p:sp>
        <p:nvSpPr>
          <p:cNvPr id="4" name="Text 1"/>
          <p:cNvSpPr/>
          <p:nvPr/>
        </p:nvSpPr>
        <p:spPr>
          <a:xfrm>
            <a:off x="762000" y="880720"/>
            <a:ext cx="10668000"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É a disciplina, arte e ciência de criar, refinar e otimizar prompts para obter o melhor desempenho e os resultados mais precisos de um modelo de IA generativa. Não é apenas "fazer uma pergunta", mas sim uma metodologia para se comunicar de forma eficaz com a máquina. </a:t>
            </a:r>
            <a:endParaRPr lang="en-US" sz="1600" dirty="0"/>
          </a:p>
        </p:txBody>
      </p:sp>
      <p:sp>
        <p:nvSpPr>
          <p:cNvPr id="5" name="Text 2"/>
          <p:cNvSpPr/>
          <p:nvPr/>
        </p:nvSpPr>
        <p:spPr>
          <a:xfrm>
            <a:off x="762000" y="1612841"/>
            <a:ext cx="2399696" cy="337871"/>
          </a:xfrm>
          <a:prstGeom prst="rect">
            <a:avLst/>
          </a:prstGeom>
          <a:noFill/>
          <a:ln/>
        </p:spPr>
        <p:txBody>
          <a:bodyPr wrap="none" lIns="0" tIns="0" rIns="0" bIns="90763" rtlCol="0" anchor="ctr">
            <a:spAutoFit/>
          </a:bodyPr>
          <a:lstStyle/>
          <a:p>
            <a:r>
              <a:rPr lang="en-US" sz="1600" b="1" dirty="0">
                <a:solidFill>
                  <a:srgbClr val="0A1E3D"/>
                </a:solidFill>
                <a:latin typeface="Noto Sans" pitchFamily="34" charset="0"/>
                <a:ea typeface="Noto Sans" pitchFamily="34" charset="-122"/>
                <a:cs typeface="Noto Sans" pitchFamily="34" charset="-120"/>
              </a:rPr>
              <a:t>Técnicas Fundamentais</a:t>
            </a:r>
            <a:endParaRPr lang="en-US" sz="1600" dirty="0"/>
          </a:p>
        </p:txBody>
      </p:sp>
      <p:sp>
        <p:nvSpPr>
          <p:cNvPr id="6" name="Shape 3"/>
          <p:cNvSpPr/>
          <p:nvPr/>
        </p:nvSpPr>
        <p:spPr>
          <a:xfrm>
            <a:off x="762000" y="2134202"/>
            <a:ext cx="10668000" cy="485775"/>
          </a:xfrm>
          <a:prstGeom prst="rect">
            <a:avLst/>
          </a:prstGeom>
          <a:solidFill>
            <a:srgbClr val="FF6B35"/>
          </a:solidFill>
          <a:ln/>
        </p:spPr>
        <p:txBody>
          <a:bodyPr/>
          <a:lstStyle/>
          <a:p>
            <a:endParaRPr lang="pt-BR" sz="1600"/>
          </a:p>
        </p:txBody>
      </p:sp>
      <p:sp>
        <p:nvSpPr>
          <p:cNvPr id="7" name="Text 4"/>
          <p:cNvSpPr/>
          <p:nvPr/>
        </p:nvSpPr>
        <p:spPr>
          <a:xfrm>
            <a:off x="762001" y="2116504"/>
            <a:ext cx="29870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Técnica</a:t>
            </a:r>
            <a:endParaRPr lang="en-US" sz="1600" dirty="0"/>
          </a:p>
        </p:txBody>
      </p:sp>
      <p:sp>
        <p:nvSpPr>
          <p:cNvPr id="8" name="Text 5"/>
          <p:cNvSpPr/>
          <p:nvPr/>
        </p:nvSpPr>
        <p:spPr>
          <a:xfrm>
            <a:off x="3749018" y="2116504"/>
            <a:ext cx="40538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Descrição</a:t>
            </a:r>
            <a:endParaRPr lang="en-US" sz="1600" dirty="0"/>
          </a:p>
        </p:txBody>
      </p:sp>
      <p:sp>
        <p:nvSpPr>
          <p:cNvPr id="9" name="Text 6"/>
          <p:cNvSpPr/>
          <p:nvPr/>
        </p:nvSpPr>
        <p:spPr>
          <a:xfrm>
            <a:off x="7802837" y="2116504"/>
            <a:ext cx="3627164"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Exemplo de Aplicação</a:t>
            </a:r>
            <a:endParaRPr lang="en-US" sz="1600" dirty="0"/>
          </a:p>
        </p:txBody>
      </p:sp>
      <p:sp>
        <p:nvSpPr>
          <p:cNvPr id="10" name="Text 7"/>
          <p:cNvSpPr/>
          <p:nvPr/>
        </p:nvSpPr>
        <p:spPr>
          <a:xfrm>
            <a:off x="762001" y="2619977"/>
            <a:ext cx="2987017" cy="721564"/>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Zero/Few-Shot Prompting</a:t>
            </a:r>
            <a:endParaRPr lang="en-US" sz="1600" dirty="0"/>
          </a:p>
        </p:txBody>
      </p:sp>
      <p:sp>
        <p:nvSpPr>
          <p:cNvPr id="11" name="Text 8"/>
          <p:cNvSpPr/>
          <p:nvPr/>
        </p:nvSpPr>
        <p:spPr>
          <a:xfrm>
            <a:off x="3749018" y="2619977"/>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Fornecer nenhum ou alguns exemplos no prompt para mostrar o formato esperado antes da tarefa principal.</a:t>
            </a:r>
            <a:endParaRPr lang="en-US" sz="1200" dirty="0"/>
          </a:p>
        </p:txBody>
      </p:sp>
      <p:sp>
        <p:nvSpPr>
          <p:cNvPr id="12" name="Text 9"/>
          <p:cNvSpPr/>
          <p:nvPr/>
        </p:nvSpPr>
        <p:spPr>
          <a:xfrm>
            <a:off x="7802837" y="2619977"/>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"Aqui estão 3 exemplos de resumos [ex. 1, 2, 3]. Agora, resuma este texto no mesmo formato."</a:t>
            </a:r>
            <a:endParaRPr lang="en-US" sz="1200" dirty="0"/>
          </a:p>
        </p:txBody>
      </p:sp>
      <p:sp>
        <p:nvSpPr>
          <p:cNvPr id="13" name="Shape 10"/>
          <p:cNvSpPr/>
          <p:nvPr/>
        </p:nvSpPr>
        <p:spPr>
          <a:xfrm>
            <a:off x="762000" y="3455275"/>
            <a:ext cx="10668000" cy="840060"/>
          </a:xfrm>
          <a:prstGeom prst="rect">
            <a:avLst/>
          </a:prstGeom>
          <a:solidFill>
            <a:srgbClr val="F5F7FA"/>
          </a:solidFill>
          <a:ln/>
        </p:spPr>
        <p:txBody>
          <a:bodyPr/>
          <a:lstStyle/>
          <a:p>
            <a:endParaRPr lang="pt-BR" sz="1200"/>
          </a:p>
        </p:txBody>
      </p:sp>
      <p:sp>
        <p:nvSpPr>
          <p:cNvPr id="14" name="Shape 11"/>
          <p:cNvSpPr/>
          <p:nvPr/>
        </p:nvSpPr>
        <p:spPr>
          <a:xfrm>
            <a:off x="762000" y="4285811"/>
            <a:ext cx="10668000" cy="9525"/>
          </a:xfrm>
          <a:prstGeom prst="rect">
            <a:avLst/>
          </a:prstGeom>
          <a:solidFill>
            <a:srgbClr val="E5E7EB"/>
          </a:solidFill>
          <a:ln/>
        </p:spPr>
        <p:txBody>
          <a:bodyPr/>
          <a:lstStyle/>
          <a:p>
            <a:endParaRPr lang="pt-BR" sz="1200"/>
          </a:p>
        </p:txBody>
      </p:sp>
      <p:sp>
        <p:nvSpPr>
          <p:cNvPr id="15" name="Text 12"/>
          <p:cNvSpPr/>
          <p:nvPr/>
        </p:nvSpPr>
        <p:spPr>
          <a:xfrm>
            <a:off x="762001" y="3455276"/>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Chain-of-Thought</a:t>
            </a:r>
            <a:endParaRPr lang="en-US" sz="1600" dirty="0"/>
          </a:p>
        </p:txBody>
      </p:sp>
      <p:sp>
        <p:nvSpPr>
          <p:cNvPr id="16" name="Text 13"/>
          <p:cNvSpPr/>
          <p:nvPr/>
        </p:nvSpPr>
        <p:spPr>
          <a:xfrm>
            <a:off x="3749018" y="3455275"/>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Instruir a IA a explicar o raciocínio passo a passo antes da resposta final, melhorando lógica e precisão.</a:t>
            </a:r>
            <a:endParaRPr lang="en-US" sz="1200" dirty="0"/>
          </a:p>
        </p:txBody>
      </p:sp>
      <p:sp>
        <p:nvSpPr>
          <p:cNvPr id="17" name="Text 14"/>
          <p:cNvSpPr/>
          <p:nvPr/>
        </p:nvSpPr>
        <p:spPr>
          <a:xfrm>
            <a:off x="7802837" y="3455275"/>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"Resolva este problema matemático. Mostre todos os passos de raciocínio antes da solução final."</a:t>
            </a:r>
            <a:endParaRPr lang="en-US" sz="1200" dirty="0"/>
          </a:p>
        </p:txBody>
      </p:sp>
      <p:sp>
        <p:nvSpPr>
          <p:cNvPr id="18" name="Text 15"/>
          <p:cNvSpPr/>
          <p:nvPr/>
        </p:nvSpPr>
        <p:spPr>
          <a:xfrm>
            <a:off x="762001" y="4290573"/>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Tree of Thoughts</a:t>
            </a:r>
            <a:endParaRPr lang="en-US" sz="1600" dirty="0"/>
          </a:p>
        </p:txBody>
      </p:sp>
      <p:sp>
        <p:nvSpPr>
          <p:cNvPr id="19" name="Text 16"/>
          <p:cNvSpPr/>
          <p:nvPr/>
        </p:nvSpPr>
        <p:spPr>
          <a:xfrm>
            <a:off x="3749018" y="4290572"/>
            <a:ext cx="4053817" cy="783120"/>
          </a:xfrm>
          <a:prstGeom prst="rect">
            <a:avLst/>
          </a:prstGeom>
          <a:noFill/>
          <a:ln/>
        </p:spPr>
        <p:txBody>
          <a:bodyPr wrap="square" lIns="181356" tIns="113453" rIns="181356" bIns="113453" rtlCol="0" anchor="t">
            <a:spAutoFit/>
          </a:bodyPr>
          <a:lstStyle/>
          <a:p>
            <a:r>
              <a:rPr lang="en-US" sz="1200" dirty="0" err="1">
                <a:solidFill>
                  <a:srgbClr val="2C3E50"/>
                </a:solidFill>
                <a:latin typeface="Noto Sans" pitchFamily="34" charset="0"/>
                <a:ea typeface="Noto Sans" pitchFamily="34" charset="-122"/>
                <a:cs typeface="Noto Sans" pitchFamily="34" charset="-120"/>
              </a:rPr>
              <a:t>Abordagem</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ramificada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que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permite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múltiplas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direções</a:t>
            </a:r>
            <a:r>
              <a:rPr lang="en-US" sz="1200" dirty="0">
                <a:solidFill>
                  <a:srgbClr val="2C3E50"/>
                </a:solidFill>
                <a:latin typeface="Noto Sans" pitchFamily="34" charset="0"/>
                <a:ea typeface="Noto Sans" pitchFamily="34" charset="-122"/>
                <a:cs typeface="Noto Sans" pitchFamily="34" charset="-120"/>
              </a:rPr>
              <a:t> e sub-prompts para </a:t>
            </a:r>
            <a:r>
              <a:rPr lang="en-US" sz="1200" dirty="0" err="1">
                <a:solidFill>
                  <a:srgbClr val="2C3E50"/>
                </a:solidFill>
                <a:latin typeface="Noto Sans" pitchFamily="34" charset="0"/>
                <a:ea typeface="Noto Sans" pitchFamily="34" charset="-122"/>
                <a:cs typeface="Noto Sans" pitchFamily="34" charset="-120"/>
              </a:rPr>
              <a:t>diferentes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cenários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simultaneamente</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0" name="Text 17"/>
          <p:cNvSpPr/>
          <p:nvPr/>
        </p:nvSpPr>
        <p:spPr>
          <a:xfrm>
            <a:off x="7802837" y="4290572"/>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Divida</a:t>
            </a:r>
            <a:r>
              <a:rPr lang="en-US" sz="1200" dirty="0">
                <a:solidFill>
                  <a:srgbClr val="2C3E50"/>
                </a:solidFill>
                <a:latin typeface="Noto Sans" pitchFamily="34" charset="0"/>
                <a:ea typeface="Noto Sans" pitchFamily="34" charset="-122"/>
                <a:cs typeface="Noto Sans" pitchFamily="34" charset="-120"/>
              </a:rPr>
              <a:t> o </a:t>
            </a:r>
            <a:r>
              <a:rPr lang="en-US" sz="1200" dirty="0" err="1">
                <a:solidFill>
                  <a:srgbClr val="2C3E50"/>
                </a:solidFill>
                <a:latin typeface="Noto Sans" pitchFamily="34" charset="0"/>
                <a:ea typeface="Noto Sans" pitchFamily="34" charset="-122"/>
                <a:cs typeface="Noto Sans" pitchFamily="34" charset="-120"/>
              </a:rPr>
              <a:t>problema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em</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etapas</a:t>
            </a:r>
            <a:r>
              <a:rPr lang="en-US" sz="1200" dirty="0">
                <a:solidFill>
                  <a:srgbClr val="2C3E50"/>
                </a:solidFill>
                <a:latin typeface="Noto Sans" pitchFamily="34" charset="0"/>
                <a:ea typeface="Noto Sans" pitchFamily="34" charset="-122"/>
                <a:cs typeface="Noto Sans" pitchFamily="34" charset="-120"/>
              </a:rPr>
              <a:t>. Com base </a:t>
            </a:r>
            <a:r>
              <a:rPr lang="en-US" sz="1200" dirty="0" err="1">
                <a:solidFill>
                  <a:srgbClr val="2C3E50"/>
                </a:solidFill>
                <a:latin typeface="Noto Sans" pitchFamily="34" charset="0"/>
                <a:ea typeface="Noto Sans" pitchFamily="34" charset="-122"/>
                <a:cs typeface="Noto Sans" pitchFamily="34" charset="-120"/>
              </a:rPr>
              <a:t>na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resposta</a:t>
            </a:r>
            <a:r>
              <a:rPr lang="en-US" sz="1200" dirty="0">
                <a:solidFill>
                  <a:srgbClr val="2C3E50"/>
                </a:solidFill>
                <a:latin typeface="Noto Sans" pitchFamily="34" charset="0"/>
                <a:ea typeface="Noto Sans" pitchFamily="34" charset="-122"/>
                <a:cs typeface="Noto Sans" pitchFamily="34" charset="-120"/>
              </a:rPr>
              <a:t> da </a:t>
            </a:r>
            <a:r>
              <a:rPr lang="en-US" sz="1200" dirty="0" err="1">
                <a:solidFill>
                  <a:srgbClr val="2C3E50"/>
                </a:solidFill>
                <a:latin typeface="Noto Sans" pitchFamily="34" charset="0"/>
                <a:ea typeface="Noto Sans" pitchFamily="34" charset="-122"/>
                <a:cs typeface="Noto Sans" pitchFamily="34" charset="-120"/>
              </a:rPr>
              <a:t>primeira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etapa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crie</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estratégias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Descarte</a:t>
            </a:r>
            <a:r>
              <a:rPr lang="en-US" sz="1200" dirty="0">
                <a:solidFill>
                  <a:srgbClr val="2C3E50"/>
                </a:solidFill>
                <a:latin typeface="Noto Sans" pitchFamily="34" charset="0"/>
                <a:ea typeface="Noto Sans" pitchFamily="34" charset="-122"/>
                <a:cs typeface="Noto Sans" pitchFamily="34" charset="-120"/>
              </a:rPr>
              <a:t> a </a:t>
            </a:r>
            <a:r>
              <a:rPr lang="en-US" sz="1200" dirty="0" err="1">
                <a:solidFill>
                  <a:srgbClr val="2C3E50"/>
                </a:solidFill>
                <a:latin typeface="Noto Sans" pitchFamily="34" charset="0"/>
                <a:ea typeface="Noto Sans" pitchFamily="34" charset="-122"/>
                <a:cs typeface="Noto Sans" pitchFamily="34" charset="-120"/>
              </a:rPr>
              <a:t>pior</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estratégia</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1" name="Shape 18"/>
          <p:cNvSpPr/>
          <p:nvPr/>
        </p:nvSpPr>
        <p:spPr>
          <a:xfrm>
            <a:off x="762000" y="5125871"/>
            <a:ext cx="10668000" cy="840060"/>
          </a:xfrm>
          <a:prstGeom prst="rect">
            <a:avLst/>
          </a:prstGeom>
          <a:solidFill>
            <a:srgbClr val="F5F7FA"/>
          </a:solidFill>
          <a:ln/>
        </p:spPr>
        <p:txBody>
          <a:bodyPr/>
          <a:lstStyle/>
          <a:p>
            <a:endParaRPr lang="pt-BR" sz="1200"/>
          </a:p>
        </p:txBody>
      </p:sp>
      <p:sp>
        <p:nvSpPr>
          <p:cNvPr id="22" name="Shape 19"/>
          <p:cNvSpPr/>
          <p:nvPr/>
        </p:nvSpPr>
        <p:spPr>
          <a:xfrm>
            <a:off x="762000" y="5956406"/>
            <a:ext cx="10668000" cy="9525"/>
          </a:xfrm>
          <a:prstGeom prst="rect">
            <a:avLst/>
          </a:prstGeom>
          <a:solidFill>
            <a:srgbClr val="E5E7EB"/>
          </a:solidFill>
          <a:ln/>
        </p:spPr>
        <p:txBody>
          <a:bodyPr/>
          <a:lstStyle/>
          <a:p>
            <a:endParaRPr lang="pt-BR" sz="1200"/>
          </a:p>
        </p:txBody>
      </p:sp>
      <p:sp>
        <p:nvSpPr>
          <p:cNvPr id="23" name="Text 20"/>
          <p:cNvSpPr/>
          <p:nvPr/>
        </p:nvSpPr>
        <p:spPr>
          <a:xfrm>
            <a:off x="762001" y="5125871"/>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Refinamento Iterativo</a:t>
            </a:r>
            <a:endParaRPr lang="en-US" sz="1600" dirty="0"/>
          </a:p>
        </p:txBody>
      </p:sp>
      <p:sp>
        <p:nvSpPr>
          <p:cNvPr id="24" name="Text 21"/>
          <p:cNvSpPr/>
          <p:nvPr/>
        </p:nvSpPr>
        <p:spPr>
          <a:xfrm>
            <a:off x="3749018" y="5125871"/>
            <a:ext cx="4053817" cy="598454"/>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Começar com um prompt simples e ajustá-lo progressivamente até alcançar o resultado ideal.</a:t>
            </a:r>
            <a:endParaRPr lang="en-US" sz="1200" dirty="0"/>
          </a:p>
        </p:txBody>
      </p:sp>
      <p:sp>
        <p:nvSpPr>
          <p:cNvPr id="25" name="Text 22"/>
          <p:cNvSpPr/>
          <p:nvPr/>
        </p:nvSpPr>
        <p:spPr>
          <a:xfrm>
            <a:off x="7802837" y="5125871"/>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"Reescreva a resposta, mas torne o parágrafo 2 mais persuasivo e adicione dados estatísticos."</a:t>
            </a:r>
            <a:endParaRPr lang="en-US" sz="1200" dirty="0"/>
          </a:p>
        </p:txBody>
      </p:sp>
      <p:sp>
        <p:nvSpPr>
          <p:cNvPr id="26" name="Shape 23"/>
          <p:cNvSpPr/>
          <p:nvPr/>
        </p:nvSpPr>
        <p:spPr>
          <a:xfrm>
            <a:off x="0" y="6151668"/>
            <a:ext cx="12192000" cy="762000"/>
          </a:xfrm>
          <a:prstGeom prst="rect">
            <a:avLst/>
          </a:prstGeom>
          <a:solidFill>
            <a:srgbClr val="FF6B35"/>
          </a:solidFill>
          <a:ln/>
        </p:spPr>
        <p:txBody>
          <a:bodyPr/>
          <a:lstStyle/>
          <a:p>
            <a:endParaRPr lang="pt-BR" sz="2400"/>
          </a:p>
        </p:txBody>
      </p:sp>
      <p:sp>
        <p:nvSpPr>
          <p:cNvPr id="27" name="Shape 24"/>
          <p:cNvSpPr/>
          <p:nvPr/>
        </p:nvSpPr>
        <p:spPr>
          <a:xfrm>
            <a:off x="3657600" y="6246919"/>
            <a:ext cx="8534400" cy="666751"/>
          </a:xfrm>
          <a:prstGeom prst="rect">
            <a:avLst/>
          </a:prstGeom>
          <a:solidFill>
            <a:srgbClr val="FFFFFF"/>
          </a:solidFill>
          <a:ln/>
        </p:spPr>
        <p:txBody>
          <a:bodyPr/>
          <a:lstStyle/>
          <a:p>
            <a:endParaRPr lang="pt-BR" sz="2400"/>
          </a:p>
        </p:txBody>
      </p:sp>
      <p:sp>
        <p:nvSpPr>
          <p:cNvPr id="28" name="Shape 25"/>
          <p:cNvSpPr/>
          <p:nvPr/>
        </p:nvSpPr>
        <p:spPr>
          <a:xfrm>
            <a:off x="0" y="6627919"/>
            <a:ext cx="12192000" cy="285751"/>
          </a:xfrm>
          <a:prstGeom prst="rect">
            <a:avLst/>
          </a:prstGeom>
          <a:solidFill>
            <a:srgbClr val="0A1E3D"/>
          </a:solidFill>
          <a:ln/>
        </p:spPr>
        <p:txBody>
          <a:bodyPr/>
          <a:lstStyle/>
          <a:p>
            <a:endParaRPr lang="pt-BR" sz="2400"/>
          </a:p>
        </p:txBody>
      </p:sp>
      <p:sp>
        <p:nvSpPr>
          <p:cNvPr id="29" name="Text 26"/>
          <p:cNvSpPr/>
          <p:nvPr/>
        </p:nvSpPr>
        <p:spPr>
          <a:xfrm>
            <a:off x="381000" y="626631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0" name="Shape 27"/>
          <p:cNvSpPr/>
          <p:nvPr/>
        </p:nvSpPr>
        <p:spPr>
          <a:xfrm>
            <a:off x="11239501" y="6151669"/>
            <a:ext cx="571500" cy="571500"/>
          </a:xfrm>
          <a:prstGeom prst="ellipse">
            <a:avLst/>
          </a:prstGeom>
          <a:solidFill>
            <a:srgbClr val="FFFFFF"/>
          </a:solidFill>
          <a:ln/>
        </p:spPr>
        <p:txBody>
          <a:bodyPr/>
          <a:lstStyle/>
          <a:p>
            <a:endParaRPr lang="pt-BR" sz="2400"/>
          </a:p>
        </p:txBody>
      </p:sp>
      <p:pic>
        <p:nvPicPr>
          <p:cNvPr id="31" name="Image 1" descr="preencoded.png"/>
          <p:cNvPicPr>
            <a:picLocks noChangeAspect="1"/>
          </p:cNvPicPr>
          <p:nvPr/>
        </p:nvPicPr>
        <p:blipFill>
          <a:blip r:embed="rId4"/>
          <a:stretch>
            <a:fillRect/>
          </a:stretch>
        </p:blipFill>
        <p:spPr>
          <a:xfrm>
            <a:off x="11382375" y="6294543"/>
            <a:ext cx="285751" cy="28575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454E3-B60D-434B-587D-67F2750D1F3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7380BF0-5DA7-7A09-46C6-1C5C20C4B10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DF44304-4048-5467-6899-56B14EE6C8C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6E6D49F-B44D-612C-74DD-DF14EDDD9EB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3" name="Shape 2">
            <a:extLst>
              <a:ext uri="{FF2B5EF4-FFF2-40B4-BE49-F238E27FC236}">
                <a16:creationId xmlns:a16="http://schemas.microsoft.com/office/drawing/2014/main" id="{A5B10171-DB1E-BA7F-8D01-E7C96CC30C58}"/>
              </a:ext>
            </a:extLst>
          </p:cNvPr>
          <p:cNvSpPr/>
          <p:nvPr/>
        </p:nvSpPr>
        <p:spPr>
          <a:xfrm>
            <a:off x="783024" y="1838325"/>
            <a:ext cx="9412013" cy="326803"/>
          </a:xfrm>
          <a:prstGeom prst="rect">
            <a:avLst/>
          </a:prstGeom>
          <a:solidFill>
            <a:srgbClr val="F5F7FA"/>
          </a:solidFill>
          <a:ln/>
        </p:spPr>
        <p:txBody>
          <a:bodyPr/>
          <a:lstStyle/>
          <a:p>
            <a:endParaRPr lang="pt-BR" sz="1200"/>
          </a:p>
        </p:txBody>
      </p:sp>
      <p:sp>
        <p:nvSpPr>
          <p:cNvPr id="14" name="Shape 2">
            <a:extLst>
              <a:ext uri="{FF2B5EF4-FFF2-40B4-BE49-F238E27FC236}">
                <a16:creationId xmlns:a16="http://schemas.microsoft.com/office/drawing/2014/main" id="{5A2F57FC-921C-B89D-9353-1B669BAD9177}"/>
              </a:ext>
            </a:extLst>
          </p:cNvPr>
          <p:cNvSpPr/>
          <p:nvPr/>
        </p:nvSpPr>
        <p:spPr>
          <a:xfrm>
            <a:off x="783024" y="2363841"/>
            <a:ext cx="9412013" cy="326803"/>
          </a:xfrm>
          <a:prstGeom prst="rect">
            <a:avLst/>
          </a:prstGeom>
          <a:solidFill>
            <a:srgbClr val="F5F7FA"/>
          </a:solidFill>
          <a:ln/>
        </p:spPr>
        <p:txBody>
          <a:bodyPr/>
          <a:lstStyle/>
          <a:p>
            <a:endParaRPr lang="pt-BR" sz="1200"/>
          </a:p>
        </p:txBody>
      </p:sp>
      <p:sp>
        <p:nvSpPr>
          <p:cNvPr id="15" name="Shape 2">
            <a:extLst>
              <a:ext uri="{FF2B5EF4-FFF2-40B4-BE49-F238E27FC236}">
                <a16:creationId xmlns:a16="http://schemas.microsoft.com/office/drawing/2014/main" id="{5ACC6B33-A0FD-459A-5B04-45FB0E9A84A1}"/>
              </a:ext>
            </a:extLst>
          </p:cNvPr>
          <p:cNvSpPr/>
          <p:nvPr/>
        </p:nvSpPr>
        <p:spPr>
          <a:xfrm>
            <a:off x="783024" y="2966437"/>
            <a:ext cx="9412013" cy="326803"/>
          </a:xfrm>
          <a:prstGeom prst="rect">
            <a:avLst/>
          </a:prstGeom>
          <a:solidFill>
            <a:srgbClr val="F5F7FA"/>
          </a:solidFill>
          <a:ln/>
        </p:spPr>
        <p:txBody>
          <a:bodyPr/>
          <a:lstStyle/>
          <a:p>
            <a:endParaRPr lang="pt-BR" sz="1200"/>
          </a:p>
        </p:txBody>
      </p:sp>
      <p:sp>
        <p:nvSpPr>
          <p:cNvPr id="16" name="Shape 2">
            <a:extLst>
              <a:ext uri="{FF2B5EF4-FFF2-40B4-BE49-F238E27FC236}">
                <a16:creationId xmlns:a16="http://schemas.microsoft.com/office/drawing/2014/main" id="{B75E41A1-242D-80A3-A7D2-842B19CE3790}"/>
              </a:ext>
            </a:extLst>
          </p:cNvPr>
          <p:cNvSpPr/>
          <p:nvPr/>
        </p:nvSpPr>
        <p:spPr>
          <a:xfrm>
            <a:off x="783024" y="3456916"/>
            <a:ext cx="9412013" cy="326803"/>
          </a:xfrm>
          <a:prstGeom prst="rect">
            <a:avLst/>
          </a:prstGeom>
          <a:solidFill>
            <a:srgbClr val="F5F7FA"/>
          </a:solidFill>
          <a:ln/>
        </p:spPr>
        <p:txBody>
          <a:bodyPr/>
          <a:lstStyle/>
          <a:p>
            <a:endParaRPr lang="pt-BR" sz="1200"/>
          </a:p>
        </p:txBody>
      </p:sp>
      <p:sp>
        <p:nvSpPr>
          <p:cNvPr id="17" name="Shape 2">
            <a:extLst>
              <a:ext uri="{FF2B5EF4-FFF2-40B4-BE49-F238E27FC236}">
                <a16:creationId xmlns:a16="http://schemas.microsoft.com/office/drawing/2014/main" id="{29242E24-ED3D-ACC3-0297-DC940668E372}"/>
              </a:ext>
            </a:extLst>
          </p:cNvPr>
          <p:cNvSpPr/>
          <p:nvPr/>
        </p:nvSpPr>
        <p:spPr>
          <a:xfrm>
            <a:off x="783024" y="3961413"/>
            <a:ext cx="9412013" cy="326803"/>
          </a:xfrm>
          <a:prstGeom prst="rect">
            <a:avLst/>
          </a:prstGeom>
          <a:solidFill>
            <a:srgbClr val="F5F7FA"/>
          </a:solidFill>
          <a:ln/>
        </p:spPr>
        <p:txBody>
          <a:bodyPr/>
          <a:lstStyle/>
          <a:p>
            <a:endParaRPr lang="pt-BR" sz="1200"/>
          </a:p>
        </p:txBody>
      </p:sp>
      <p:sp>
        <p:nvSpPr>
          <p:cNvPr id="18" name="Shape 2">
            <a:extLst>
              <a:ext uri="{FF2B5EF4-FFF2-40B4-BE49-F238E27FC236}">
                <a16:creationId xmlns:a16="http://schemas.microsoft.com/office/drawing/2014/main" id="{93FE99B9-796A-4FA2-DE2C-BB3A622507EF}"/>
              </a:ext>
            </a:extLst>
          </p:cNvPr>
          <p:cNvSpPr/>
          <p:nvPr/>
        </p:nvSpPr>
        <p:spPr>
          <a:xfrm>
            <a:off x="783024" y="4521961"/>
            <a:ext cx="9412013" cy="326803"/>
          </a:xfrm>
          <a:prstGeom prst="rect">
            <a:avLst/>
          </a:prstGeom>
          <a:solidFill>
            <a:srgbClr val="F5F7FA"/>
          </a:solidFill>
          <a:ln/>
        </p:spPr>
        <p:txBody>
          <a:bodyPr/>
          <a:lstStyle/>
          <a:p>
            <a:endParaRPr lang="pt-BR" sz="1200"/>
          </a:p>
        </p:txBody>
      </p:sp>
      <p:sp>
        <p:nvSpPr>
          <p:cNvPr id="19" name="Shape 2">
            <a:extLst>
              <a:ext uri="{FF2B5EF4-FFF2-40B4-BE49-F238E27FC236}">
                <a16:creationId xmlns:a16="http://schemas.microsoft.com/office/drawing/2014/main" id="{7676DD6D-6ECA-1652-42D4-704F1D324852}"/>
              </a:ext>
            </a:extLst>
          </p:cNvPr>
          <p:cNvSpPr/>
          <p:nvPr/>
        </p:nvSpPr>
        <p:spPr>
          <a:xfrm>
            <a:off x="783024" y="5054489"/>
            <a:ext cx="9412013" cy="326803"/>
          </a:xfrm>
          <a:prstGeom prst="rect">
            <a:avLst/>
          </a:prstGeom>
          <a:solidFill>
            <a:srgbClr val="F5F7FA"/>
          </a:solidFill>
          <a:ln/>
        </p:spPr>
        <p:txBody>
          <a:bodyPr/>
          <a:lstStyle/>
          <a:p>
            <a:endParaRPr lang="pt-BR" sz="1200"/>
          </a:p>
        </p:txBody>
      </p:sp>
      <p:sp>
        <p:nvSpPr>
          <p:cNvPr id="12" name="Shape 2">
            <a:extLst>
              <a:ext uri="{FF2B5EF4-FFF2-40B4-BE49-F238E27FC236}">
                <a16:creationId xmlns:a16="http://schemas.microsoft.com/office/drawing/2014/main" id="{A1755C66-B626-85AB-AD7C-132ABE967052}"/>
              </a:ext>
            </a:extLst>
          </p:cNvPr>
          <p:cNvSpPr/>
          <p:nvPr/>
        </p:nvSpPr>
        <p:spPr>
          <a:xfrm>
            <a:off x="762000" y="1284781"/>
            <a:ext cx="9412013" cy="326803"/>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B5C40D1F-A115-DFD6-0C6B-1B5DCFDBF772}"/>
              </a:ext>
            </a:extLst>
          </p:cNvPr>
          <p:cNvSpPr/>
          <p:nvPr/>
        </p:nvSpPr>
        <p:spPr>
          <a:xfrm>
            <a:off x="762001" y="531169"/>
            <a:ext cx="492602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Frases </a:t>
            </a:r>
            <a:r>
              <a:rPr lang="en-US" sz="3000" b="1" dirty="0" err="1">
                <a:solidFill>
                  <a:srgbClr val="FF6B35"/>
                </a:solidFill>
                <a:latin typeface="Noto Sans" pitchFamily="34" charset="0"/>
                <a:ea typeface="Noto Sans" pitchFamily="34" charset="-122"/>
                <a:cs typeface="Noto Sans" pitchFamily="34" charset="-120"/>
              </a:rPr>
              <a:t>úteis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comandos</a:t>
            </a:r>
            <a:endParaRPr lang="en-US" sz="3000" dirty="0"/>
          </a:p>
        </p:txBody>
      </p:sp>
      <p:sp>
        <p:nvSpPr>
          <p:cNvPr id="25" name="Shape 15">
            <a:extLst>
              <a:ext uri="{FF2B5EF4-FFF2-40B4-BE49-F238E27FC236}">
                <a16:creationId xmlns:a16="http://schemas.microsoft.com/office/drawing/2014/main" id="{5D37B944-932C-71DD-EEF1-60DCD7A3864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621089B-EBD5-DFA3-AB4E-51F403B5253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33AEED27-1DAE-F2A0-AA80-B116CF64542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B8E86D2-1C6F-37DB-EB42-03861A94C93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4758D39-8552-4DC0-FC40-32FF40EF59B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6853657-C01A-DB26-1B47-52C338BCB8E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A11433F-DEEF-B6CE-0D42-5E86F58BDADD}"/>
              </a:ext>
            </a:extLst>
          </p:cNvPr>
          <p:cNvSpPr txBox="1"/>
          <p:nvPr/>
        </p:nvSpPr>
        <p:spPr>
          <a:xfrm>
            <a:off x="733974" y="127525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Explique sobre [assunto] como se eu tivesse 5 anos de idade</a:t>
            </a:r>
          </a:p>
        </p:txBody>
      </p:sp>
      <p:sp>
        <p:nvSpPr>
          <p:cNvPr id="4" name="CaixaDeTexto 3">
            <a:extLst>
              <a:ext uri="{FF2B5EF4-FFF2-40B4-BE49-F238E27FC236}">
                <a16:creationId xmlns:a16="http://schemas.microsoft.com/office/drawing/2014/main" id="{540FEAF6-E204-72F3-7B10-528550FFCD80}"/>
              </a:ext>
            </a:extLst>
          </p:cNvPr>
          <p:cNvSpPr txBox="1"/>
          <p:nvPr/>
        </p:nvSpPr>
        <p:spPr>
          <a:xfrm>
            <a:off x="762000" y="181335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uma analogia para [assunto]</a:t>
            </a:r>
          </a:p>
        </p:txBody>
      </p:sp>
      <p:sp>
        <p:nvSpPr>
          <p:cNvPr id="5" name="CaixaDeTexto 4">
            <a:extLst>
              <a:ext uri="{FF2B5EF4-FFF2-40B4-BE49-F238E27FC236}">
                <a16:creationId xmlns:a16="http://schemas.microsoft.com/office/drawing/2014/main" id="{914AFB3C-E1F4-F6E8-7ACA-EB7E84EE0968}"/>
              </a:ext>
            </a:extLst>
          </p:cNvPr>
          <p:cNvSpPr txBox="1"/>
          <p:nvPr/>
        </p:nvSpPr>
        <p:spPr>
          <a:xfrm>
            <a:off x="733974" y="2351448"/>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Quais são os principais tópicos para entender melhor [assunto]</a:t>
            </a:r>
          </a:p>
        </p:txBody>
      </p:sp>
      <p:sp>
        <p:nvSpPr>
          <p:cNvPr id="6" name="CaixaDeTexto 5">
            <a:extLst>
              <a:ext uri="{FF2B5EF4-FFF2-40B4-BE49-F238E27FC236}">
                <a16:creationId xmlns:a16="http://schemas.microsoft.com/office/drawing/2014/main" id="{C7CABB7F-81D7-A316-7103-8CB4879ADDB4}"/>
              </a:ext>
            </a:extLst>
          </p:cNvPr>
          <p:cNvSpPr txBox="1"/>
          <p:nvPr/>
        </p:nvSpPr>
        <p:spPr>
          <a:xfrm>
            <a:off x="754995" y="2889544"/>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saber os prós e contras sobre [assunto]</a:t>
            </a:r>
          </a:p>
        </p:txBody>
      </p:sp>
      <p:sp>
        <p:nvSpPr>
          <p:cNvPr id="7" name="CaixaDeTexto 6">
            <a:extLst>
              <a:ext uri="{FF2B5EF4-FFF2-40B4-BE49-F238E27FC236}">
                <a16:creationId xmlns:a16="http://schemas.microsoft.com/office/drawing/2014/main" id="{54318A36-DD2A-69C2-EEAF-3964E946DAF1}"/>
              </a:ext>
            </a:extLst>
          </p:cNvPr>
          <p:cNvSpPr txBox="1"/>
          <p:nvPr/>
        </p:nvSpPr>
        <p:spPr>
          <a:xfrm>
            <a:off x="740983" y="3427641"/>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plano com as cinco principais áreas nas quais preciso focar para melhorar em [assunto]</a:t>
            </a:r>
          </a:p>
        </p:txBody>
      </p:sp>
      <p:sp>
        <p:nvSpPr>
          <p:cNvPr id="8" name="CaixaDeTexto 7">
            <a:extLst>
              <a:ext uri="{FF2B5EF4-FFF2-40B4-BE49-F238E27FC236}">
                <a16:creationId xmlns:a16="http://schemas.microsoft.com/office/drawing/2014/main" id="{2EC9F2C6-BAF2-4609-4EFE-32EEEF619C63}"/>
              </a:ext>
            </a:extLst>
          </p:cNvPr>
          <p:cNvSpPr txBox="1"/>
          <p:nvPr/>
        </p:nvSpPr>
        <p:spPr>
          <a:xfrm>
            <a:off x="740982" y="396573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Transforme os pontos principais de [assunto] em uma história ou narrativa</a:t>
            </a:r>
          </a:p>
        </p:txBody>
      </p:sp>
      <p:sp>
        <p:nvSpPr>
          <p:cNvPr id="9" name="CaixaDeTexto 8">
            <a:extLst>
              <a:ext uri="{FF2B5EF4-FFF2-40B4-BE49-F238E27FC236}">
                <a16:creationId xmlns:a16="http://schemas.microsoft.com/office/drawing/2014/main" id="{BA2CCE28-7786-6569-926A-FBC560A2BBB1}"/>
              </a:ext>
            </a:extLst>
          </p:cNvPr>
          <p:cNvSpPr txBox="1"/>
          <p:nvPr/>
        </p:nvSpPr>
        <p:spPr>
          <a:xfrm>
            <a:off x="726972" y="450383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teste para ver se eu entendi sobre [assunto]</a:t>
            </a:r>
          </a:p>
        </p:txBody>
      </p:sp>
      <p:sp>
        <p:nvSpPr>
          <p:cNvPr id="10" name="CaixaDeTexto 9">
            <a:extLst>
              <a:ext uri="{FF2B5EF4-FFF2-40B4-BE49-F238E27FC236}">
                <a16:creationId xmlns:a16="http://schemas.microsoft.com/office/drawing/2014/main" id="{9D9F6353-74EB-23CF-F79D-392DE30EA02D}"/>
              </a:ext>
            </a:extLst>
          </p:cNvPr>
          <p:cNvSpPr txBox="1"/>
          <p:nvPr/>
        </p:nvSpPr>
        <p:spPr>
          <a:xfrm>
            <a:off x="740987" y="5041927"/>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ajuda para aplicar o [assunto] a uma situação da vida real</a:t>
            </a:r>
          </a:p>
        </p:txBody>
      </p:sp>
    </p:spTree>
    <p:extLst>
      <p:ext uri="{BB962C8B-B14F-4D97-AF65-F5344CB8AC3E}">
        <p14:creationId xmlns:p14="http://schemas.microsoft.com/office/powerpoint/2010/main" val="1914347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A8389-FCA8-8858-B9BB-CC6EFB9C0F7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AF383A2-1AC9-B313-A0A6-7DF53ED2189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F43F2C08-85D3-D42C-0E48-8F0984741B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A1533-06DE-03A4-A95C-FC9C3BB5F5D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6553869B-FFE8-C502-5A80-504BA663A2C0}"/>
              </a:ext>
            </a:extLst>
          </p:cNvPr>
          <p:cNvSpPr/>
          <p:nvPr/>
        </p:nvSpPr>
        <p:spPr>
          <a:xfrm>
            <a:off x="762000" y="1494641"/>
            <a:ext cx="9671154" cy="4441462"/>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D050E06C-195D-3E30-BC41-F42BA9A6666E}"/>
              </a:ext>
            </a:extLst>
          </p:cNvPr>
          <p:cNvSpPr/>
          <p:nvPr/>
        </p:nvSpPr>
        <p:spPr>
          <a:xfrm>
            <a:off x="762001" y="531169"/>
            <a:ext cx="4833054"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a:t>
            </a:r>
            <a:r>
              <a:rPr lang="en-US" sz="3000" b="1" dirty="0">
                <a:solidFill>
                  <a:srgbClr val="2C3E50"/>
                </a:solidFill>
                <a:latin typeface="Noto Sans" pitchFamily="34" charset="0"/>
                <a:ea typeface="Noto Sans" pitchFamily="34" charset="-122"/>
                <a:cs typeface="Noto Sans" pitchFamily="34" charset="-120"/>
              </a:rPr>
              <a:t> Extra: </a:t>
            </a:r>
            <a:r>
              <a:rPr lang="en-US" sz="3000" b="1" dirty="0">
                <a:solidFill>
                  <a:srgbClr val="FF6B35"/>
                </a:solidFill>
                <a:latin typeface="Noto Sans" pitchFamily="34" charset="0"/>
                <a:ea typeface="Noto Sans" pitchFamily="34" charset="-122"/>
                <a:cs typeface="Noto Sans" pitchFamily="34" charset="-120"/>
              </a:rPr>
              <a:t>MEGA Prompt</a:t>
            </a:r>
            <a:endParaRPr lang="en-US" sz="3000" dirty="0"/>
          </a:p>
        </p:txBody>
      </p:sp>
      <p:sp>
        <p:nvSpPr>
          <p:cNvPr id="25" name="Shape 15">
            <a:extLst>
              <a:ext uri="{FF2B5EF4-FFF2-40B4-BE49-F238E27FC236}">
                <a16:creationId xmlns:a16="http://schemas.microsoft.com/office/drawing/2014/main" id="{FD3FFF05-157F-0B92-08BD-0B627908457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714AEB9-D9EC-F6AE-B64D-C71A0B1AFBB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8608516-074B-280D-88B8-6B719ABCD55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5F2AB1F-4805-F951-0DF7-E5BB46BCE7C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9501A11-2E06-8091-AFF9-602A550DE04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48C9549-E4CA-B5FF-EAA5-F7F35B7A7A6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9B36DC7-8E69-ED9A-B05F-F4790029DC69}"/>
              </a:ext>
            </a:extLst>
          </p:cNvPr>
          <p:cNvSpPr txBox="1"/>
          <p:nvPr/>
        </p:nvSpPr>
        <p:spPr>
          <a:xfrm>
            <a:off x="747008" y="1054167"/>
            <a:ext cx="10384221" cy="4893647"/>
          </a:xfrm>
          <a:prstGeom prst="rect">
            <a:avLst/>
          </a:prstGeom>
          <a:noFill/>
        </p:spPr>
        <p:txBody>
          <a:bodyPr wrap="square" rtlCol="0">
            <a:spAutoFit/>
          </a:bodyPr>
          <a:lstStyle/>
          <a:p>
            <a:r>
              <a:rPr lang="pt-BR" sz="1600" b="1" dirty="0"/>
              <a:t>Quando precisar de algo mais robusto...</a:t>
            </a:r>
            <a:r>
              <a:rPr lang="pt-BR" sz="1600" dirty="0"/>
              <a:t> </a:t>
            </a:r>
          </a:p>
          <a:p>
            <a:endParaRPr lang="pt-BR" sz="1600" dirty="0"/>
          </a:p>
          <a:p>
            <a:r>
              <a:rPr lang="pt-BR" sz="1400" b="1" dirty="0">
                <a:latin typeface="Courier New" panose="02070309020205020404" pitchFamily="49" charset="0"/>
                <a:cs typeface="Courier New" panose="02070309020205020404" pitchFamily="49" charset="0"/>
              </a:rPr>
              <a:t># IDENTIDADE </a:t>
            </a:r>
          </a:p>
          <a:p>
            <a:r>
              <a:rPr lang="pt-BR" sz="1400" dirty="0">
                <a:latin typeface="Courier New" panose="02070309020205020404" pitchFamily="49" charset="0"/>
                <a:cs typeface="Courier New" panose="02070309020205020404" pitchFamily="49" charset="0"/>
              </a:rPr>
              <a:t>Você é [NOME], um [PROFISSÃO] com [X] anos de experiência em [ÁREA]. Sua especialidade é [ESPECIALIDADE]. Seu estilo de comunicação é [CARACTERÍSTICAS]. </a:t>
            </a:r>
            <a:endParaRPr lang="pt-BR" sz="1400" b="1" dirty="0">
              <a:latin typeface="Courier New" panose="02070309020205020404" pitchFamily="49" charset="0"/>
              <a:cs typeface="Courier New" panose="02070309020205020404" pitchFamily="49" charset="0"/>
            </a:endParaRPr>
          </a:p>
          <a:p>
            <a:r>
              <a:rPr lang="pt-BR" sz="1400" b="1" dirty="0">
                <a:latin typeface="Courier New" panose="02070309020205020404" pitchFamily="49" charset="0"/>
                <a:cs typeface="Courier New" panose="02070309020205020404" pitchFamily="49" charset="0"/>
              </a:rPr>
              <a:t># MISSÃO</a:t>
            </a:r>
            <a:r>
              <a:rPr lang="pt-BR" sz="1400" dirty="0">
                <a:latin typeface="Courier New" panose="02070309020205020404" pitchFamily="49" charset="0"/>
                <a:cs typeface="Courier New" panose="02070309020205020404" pitchFamily="49" charset="0"/>
              </a:rPr>
              <a:t> </a:t>
            </a:r>
          </a:p>
          <a:p>
            <a:r>
              <a:rPr lang="pt-BR" sz="1400" dirty="0">
                <a:latin typeface="Courier New" panose="02070309020205020404" pitchFamily="49" charset="0"/>
                <a:cs typeface="Courier New" panose="02070309020205020404" pitchFamily="49" charset="0"/>
              </a:rPr>
              <a:t>Seu objetivo principal é [OBJETIVO]. Você está ajudando [TIPO DE PESSOA] que [SITUAÇÃO]. </a:t>
            </a:r>
          </a:p>
          <a:p>
            <a:r>
              <a:rPr lang="pt-BR" sz="1400" b="1" dirty="0">
                <a:latin typeface="Courier New" panose="02070309020205020404" pitchFamily="49" charset="0"/>
                <a:cs typeface="Courier New" panose="02070309020205020404" pitchFamily="49" charset="0"/>
              </a:rPr>
              <a:t># CONHECIMENTO </a:t>
            </a:r>
          </a:p>
          <a:p>
            <a:r>
              <a:rPr lang="pt-BR" sz="1400" dirty="0">
                <a:latin typeface="Courier New" panose="02070309020205020404" pitchFamily="49" charset="0"/>
                <a:cs typeface="Courier New" panose="02070309020205020404" pitchFamily="49" charset="0"/>
              </a:rPr>
              <a:t>Você tem expertise em: </a:t>
            </a:r>
          </a:p>
          <a:p>
            <a:pPr marL="285750" indent="-285750">
              <a:buFontTx/>
              <a:buChar char="-"/>
            </a:pPr>
            <a:r>
              <a:rPr lang="pt-BR" sz="1400" dirty="0">
                <a:latin typeface="Courier New" panose="02070309020205020404" pitchFamily="49" charset="0"/>
                <a:cs typeface="Courier New" panose="02070309020205020404" pitchFamily="49" charset="0"/>
              </a:rPr>
              <a:t>[ÁREA 1] </a:t>
            </a:r>
          </a:p>
          <a:p>
            <a:pPr marL="285750" indent="-285750">
              <a:buFontTx/>
              <a:buChar char="-"/>
            </a:pPr>
            <a:r>
              <a:rPr lang="pt-BR" sz="1400" dirty="0">
                <a:latin typeface="Courier New" panose="02070309020205020404" pitchFamily="49" charset="0"/>
                <a:cs typeface="Courier New" panose="02070309020205020404" pitchFamily="49" charset="0"/>
              </a:rPr>
              <a:t>[ÁREA 2] </a:t>
            </a:r>
          </a:p>
          <a:p>
            <a:pPr marL="285750" indent="-285750">
              <a:buFontTx/>
              <a:buChar char="-"/>
            </a:pPr>
            <a:r>
              <a:rPr lang="pt-BR" sz="1400" dirty="0">
                <a:latin typeface="Courier New" panose="02070309020205020404" pitchFamily="49" charset="0"/>
                <a:cs typeface="Courier New" panose="02070309020205020404" pitchFamily="49" charset="0"/>
              </a:rPr>
              <a:t>[ÁREA 3] </a:t>
            </a:r>
          </a:p>
          <a:p>
            <a:r>
              <a:rPr lang="pt-BR" sz="1400" b="1" dirty="0">
                <a:latin typeface="Courier New" panose="02070309020205020404" pitchFamily="49" charset="0"/>
                <a:cs typeface="Courier New" panose="02070309020205020404" pitchFamily="49" charset="0"/>
              </a:rPr>
              <a:t># REGRAS DE COMPORTAMENTO SEMPRE: </a:t>
            </a:r>
          </a:p>
          <a:p>
            <a:pPr marL="285750" indent="-285750">
              <a:buFontTx/>
              <a:buChar char="-"/>
            </a:pPr>
            <a:r>
              <a:rPr lang="pt-BR" sz="1400" dirty="0">
                <a:latin typeface="Courier New" panose="02070309020205020404" pitchFamily="49" charset="0"/>
                <a:cs typeface="Courier New" panose="02070309020205020404" pitchFamily="49" charset="0"/>
              </a:rPr>
              <a:t>[COMPORTAMENTO 1] </a:t>
            </a:r>
          </a:p>
          <a:p>
            <a:pPr marL="285750" indent="-285750">
              <a:buFontTx/>
              <a:buChar char="-"/>
            </a:pPr>
            <a:r>
              <a:rPr lang="pt-BR" sz="1400" dirty="0">
                <a:latin typeface="Courier New" panose="02070309020205020404" pitchFamily="49" charset="0"/>
                <a:cs typeface="Courier New" panose="02070309020205020404" pitchFamily="49" charset="0"/>
              </a:rPr>
              <a:t>[COMPORTAMENTO 2] </a:t>
            </a:r>
          </a:p>
          <a:p>
            <a:pPr marL="285750" indent="-285750">
              <a:buFontTx/>
              <a:buChar char="-"/>
            </a:pPr>
            <a:r>
              <a:rPr lang="pt-BR" sz="1400" dirty="0">
                <a:latin typeface="Courier New" panose="02070309020205020404" pitchFamily="49" charset="0"/>
                <a:cs typeface="Courier New" panose="02070309020205020404" pitchFamily="49" charset="0"/>
              </a:rPr>
              <a:t>[COMPORTAMENTO 3] </a:t>
            </a:r>
          </a:p>
          <a:p>
            <a:pPr marL="285750" indent="-285750">
              <a:buFontTx/>
              <a:buChar char="-"/>
            </a:pPr>
            <a:r>
              <a:rPr lang="pt-BR" sz="1400" dirty="0">
                <a:latin typeface="Courier New" panose="02070309020205020404" pitchFamily="49" charset="0"/>
                <a:cs typeface="Courier New" panose="02070309020205020404" pitchFamily="49" charset="0"/>
              </a:rPr>
              <a:t>NUNCA: - [COMPORTAMENTO 4] e [COMPORTAMENTO 5] </a:t>
            </a:r>
          </a:p>
          <a:p>
            <a:r>
              <a:rPr lang="pt-BR" sz="1400" b="1" dirty="0">
                <a:latin typeface="Courier New" panose="02070309020205020404" pitchFamily="49" charset="0"/>
                <a:cs typeface="Courier New" panose="02070309020205020404" pitchFamily="49" charset="0"/>
              </a:rPr>
              <a:t># FORMATO PADRÃO DE RESPOSTA</a:t>
            </a:r>
          </a:p>
          <a:p>
            <a:r>
              <a:rPr lang="pt-BR" sz="1400" dirty="0">
                <a:latin typeface="Courier New" panose="02070309020205020404" pitchFamily="49" charset="0"/>
                <a:cs typeface="Courier New" panose="02070309020205020404" pitchFamily="49" charset="0"/>
              </a:rPr>
              <a:t>[ESTRUTURA QUE QUER NAS RESPOSTAS] </a:t>
            </a:r>
          </a:p>
          <a:p>
            <a:r>
              <a:rPr lang="pt-BR" sz="1400" b="1" dirty="0">
                <a:latin typeface="Courier New" panose="02070309020205020404" pitchFamily="49" charset="0"/>
                <a:cs typeface="Courier New" panose="02070309020205020404" pitchFamily="49" charset="0"/>
              </a:rPr>
              <a:t># EXEMPLOS DE INTERAÇÃO IDEAL</a:t>
            </a:r>
            <a:r>
              <a:rPr lang="pt-BR" sz="1400" dirty="0">
                <a:latin typeface="Courier New" panose="02070309020205020404" pitchFamily="49" charset="0"/>
                <a:cs typeface="Courier New" panose="02070309020205020404" pitchFamily="49" charset="0"/>
              </a:rPr>
              <a:t> </a:t>
            </a:r>
          </a:p>
          <a:p>
            <a:r>
              <a:rPr lang="pt-BR" sz="1400" dirty="0">
                <a:latin typeface="Courier New" panose="02070309020205020404" pitchFamily="49" charset="0"/>
                <a:cs typeface="Courier New" panose="02070309020205020404" pitchFamily="49" charset="0"/>
              </a:rPr>
              <a:t>Usuário: [EXEMPLO DE PERGUNTA] </a:t>
            </a:r>
          </a:p>
          <a:p>
            <a:r>
              <a:rPr lang="pt-BR" sz="1400" dirty="0">
                <a:latin typeface="Courier New" panose="02070309020205020404" pitchFamily="49" charset="0"/>
                <a:cs typeface="Courier New" panose="02070309020205020404" pitchFamily="49" charset="0"/>
              </a:rPr>
              <a:t>Você: [EXEMPLO DE RESPOSTA IDEAL]</a:t>
            </a:r>
            <a:endParaRPr lang="pt-BR" sz="1400" dirty="0">
              <a:latin typeface="Courier New" panose="02070309020205020404" pitchFamily="49" charset="0"/>
              <a:ea typeface="Noto Sans" panose="020B0502040504020204" pitchFamily="34" charset="0"/>
              <a:cs typeface="Courier New" panose="02070309020205020404" pitchFamily="49" charset="0"/>
            </a:endParaRPr>
          </a:p>
        </p:txBody>
      </p:sp>
    </p:spTree>
    <p:extLst>
      <p:ext uri="{BB962C8B-B14F-4D97-AF65-F5344CB8AC3E}">
        <p14:creationId xmlns:p14="http://schemas.microsoft.com/office/powerpoint/2010/main" val="504592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BEF87-7985-882E-A25D-3580FBAB938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60390AA-2D52-8E72-1F2D-25EE12A0FBB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F0162A2-EA3B-2C5A-DD51-E55D326BD891}"/>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877AC79-C2AE-06A8-52ED-C98286AA518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FD8AB53-ED2A-1003-8646-6396301CE0C6}"/>
              </a:ext>
            </a:extLst>
          </p:cNvPr>
          <p:cNvSpPr/>
          <p:nvPr/>
        </p:nvSpPr>
        <p:spPr>
          <a:xfrm>
            <a:off x="762001" y="531169"/>
            <a:ext cx="3385542"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As IAs </a:t>
            </a:r>
            <a:r>
              <a:rPr lang="en-US" sz="3000" b="1" dirty="0" err="1">
                <a:solidFill>
                  <a:srgbClr val="FF6B35"/>
                </a:solidFill>
                <a:latin typeface="Noto Sans" pitchFamily="34" charset="0"/>
                <a:ea typeface="Noto Sans" pitchFamily="34" charset="-122"/>
                <a:cs typeface="Noto Sans" pitchFamily="34" charset="-120"/>
              </a:rPr>
              <a:t>Alucinam</a:t>
            </a:r>
            <a:r>
              <a:rPr lang="en-US" sz="3000" b="1" dirty="0">
                <a:solidFill>
                  <a:srgbClr val="2C3E50"/>
                </a:solidFill>
                <a:latin typeface="Noto Sans" pitchFamily="34" charset="0"/>
                <a:ea typeface="Noto Sans" pitchFamily="34" charset="-122"/>
                <a:cs typeface="Noto Sans" pitchFamily="34" charset="-120"/>
              </a:rPr>
              <a:t>?</a:t>
            </a:r>
            <a:endParaRPr lang="en-US" sz="3000" dirty="0"/>
          </a:p>
        </p:txBody>
      </p:sp>
      <p:sp>
        <p:nvSpPr>
          <p:cNvPr id="25" name="Shape 15">
            <a:extLst>
              <a:ext uri="{FF2B5EF4-FFF2-40B4-BE49-F238E27FC236}">
                <a16:creationId xmlns:a16="http://schemas.microsoft.com/office/drawing/2014/main" id="{D211FC7C-0C81-8692-A472-1B8D2DDCBC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CEFA2C06-6316-59DD-2BAE-2C3AE18F40E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CDC5F29-24A1-A94D-F39B-B24BF7FC897B}"/>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D02B48C-E60C-7400-E9F7-E8D080CB11F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B937327-4AA2-36F9-2F39-E4D83901C5F7}"/>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FD34B86-BDE6-4EE7-4604-22EED188A07D}"/>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1" name="Imagem 10">
            <a:extLst>
              <a:ext uri="{FF2B5EF4-FFF2-40B4-BE49-F238E27FC236}">
                <a16:creationId xmlns:a16="http://schemas.microsoft.com/office/drawing/2014/main" id="{46C44C8E-3767-0F55-3DB1-13F96024A269}"/>
              </a:ext>
            </a:extLst>
          </p:cNvPr>
          <p:cNvPicPr>
            <a:picLocks noChangeAspect="1"/>
          </p:cNvPicPr>
          <p:nvPr/>
        </p:nvPicPr>
        <p:blipFill>
          <a:blip r:embed="rId5"/>
          <a:stretch>
            <a:fillRect/>
          </a:stretch>
        </p:blipFill>
        <p:spPr>
          <a:xfrm>
            <a:off x="1843667" y="1038586"/>
            <a:ext cx="8792802" cy="5258534"/>
          </a:xfrm>
          <a:prstGeom prst="rect">
            <a:avLst/>
          </a:prstGeom>
        </p:spPr>
      </p:pic>
    </p:spTree>
    <p:extLst>
      <p:ext uri="{BB962C8B-B14F-4D97-AF65-F5344CB8AC3E}">
        <p14:creationId xmlns:p14="http://schemas.microsoft.com/office/powerpoint/2010/main" val="850674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FCC2E-5B4C-3216-5DF8-C6E8912A800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F222B9D-8167-1483-43EA-A4AA8F83E73D}"/>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9FCF28E1-40E7-B937-4269-B6C297E0C323}"/>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2799AA3-FAA3-133C-6565-1908D885C06F}"/>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BD6B6621-2004-2200-436F-88EEBE6744D6}"/>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99E44E2-E3A0-D38A-CD7A-354C1F8B516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FA68806-C8AD-B0B6-FF50-653AD233025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EE5F45E-5BBF-4F11-2E48-60514B2B1DB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1AAE9FE-A03B-6AA2-EFEC-A18F5F2FC37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FCCA33B-5421-D653-14A7-02BBFAE24466}"/>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D002BC9E-00CC-5F5A-0008-4C2A0CCFA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49" y="25884"/>
            <a:ext cx="9307693" cy="5267198"/>
          </a:xfrm>
          <a:prstGeom prst="rect">
            <a:avLst/>
          </a:prstGeom>
        </p:spPr>
      </p:pic>
    </p:spTree>
    <p:extLst>
      <p:ext uri="{BB962C8B-B14F-4D97-AF65-F5344CB8AC3E}">
        <p14:creationId xmlns:p14="http://schemas.microsoft.com/office/powerpoint/2010/main" val="3578073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B041-7E4E-04BE-213E-43B1216EAD1B}"/>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06C349AD-61D4-217C-8DB7-6A8033D9458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9FAD6B3-3752-B83C-D7C5-B906B08C3DD8}"/>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75D78EE-F766-4AEB-3F62-DD7F66C5ABE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B733D28D-6E0B-8E00-7329-E7064834758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16076DB-DC72-EB95-22A1-4FCC9CA561E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229B5922-A901-B0E8-1EDE-ED6710D7D9E3}"/>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E9A86A6-72B7-07D2-60A5-4996FE1904C0}"/>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809EEF5-42BA-9709-D6E0-9A8B549831A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B020864-D77A-4E3E-05E9-14570E72DEE2}"/>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2" name="Imagem 11">
            <a:extLst>
              <a:ext uri="{FF2B5EF4-FFF2-40B4-BE49-F238E27FC236}">
                <a16:creationId xmlns:a16="http://schemas.microsoft.com/office/drawing/2014/main" id="{FC3660E7-19D5-A158-F96B-7A9D7C7C3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248" y="97817"/>
            <a:ext cx="10165916" cy="4867471"/>
          </a:xfrm>
          <a:prstGeom prst="rect">
            <a:avLst/>
          </a:prstGeom>
        </p:spPr>
      </p:pic>
    </p:spTree>
    <p:extLst>
      <p:ext uri="{BB962C8B-B14F-4D97-AF65-F5344CB8AC3E}">
        <p14:creationId xmlns:p14="http://schemas.microsoft.com/office/powerpoint/2010/main" val="3478244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C1A55-B593-0555-A50A-3DBF657EE61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C01A92A-7DB8-60E7-D5E2-28A77C6DA0D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07B4D09-5214-E3C9-64B7-95734110D6E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F46921E-8034-94A4-E9F2-0350416C629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D5ECC2F3-747B-5DB3-2725-650D24A30E2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44F84F8-6331-4C98-18FD-738357EFF9B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0F97119-FB0D-08D9-87FB-73E589B0065E}"/>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58962C7-69F5-97F9-0DE4-33BF9D13769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246E638-252E-EE5C-599B-96CFA6C4A09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3293A63-6BC9-A56C-ECF8-BDAFC4FD6BCB}"/>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9" name="Imagem 8">
            <a:extLst>
              <a:ext uri="{FF2B5EF4-FFF2-40B4-BE49-F238E27FC236}">
                <a16:creationId xmlns:a16="http://schemas.microsoft.com/office/drawing/2014/main" id="{76C74B31-995A-2270-10D4-9B25D96D6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2488" y="598118"/>
            <a:ext cx="7899816" cy="4186069"/>
          </a:xfrm>
          <a:prstGeom prst="rect">
            <a:avLst/>
          </a:prstGeom>
        </p:spPr>
      </p:pic>
    </p:spTree>
    <p:extLst>
      <p:ext uri="{BB962C8B-B14F-4D97-AF65-F5344CB8AC3E}">
        <p14:creationId xmlns:p14="http://schemas.microsoft.com/office/powerpoint/2010/main" val="3982310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2F9D4-3DCA-7688-29BF-F5338E46C2F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151E0D7F-368F-BF02-9728-84160EDA904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13306E5-96C0-F517-1D94-88544ABB573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F02E9D8-E4D5-C099-A523-5E1121C55D98}"/>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0A4097CC-CA1B-0225-473E-EB8942132FF6}"/>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3336815-0A36-C2C3-6497-B4AF31E4F18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7BDE802-A71F-F2E4-62FE-2E3EDD0645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5EFB22D-4F9B-79B4-C68C-5DD4DBD6F07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DB8F769-D14E-5D2F-311B-05865D7EE37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4C2955B-D8F3-CEF3-1268-DBE36799EF47}"/>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7" name="Imagem 6">
            <a:extLst>
              <a:ext uri="{FF2B5EF4-FFF2-40B4-BE49-F238E27FC236}">
                <a16:creationId xmlns:a16="http://schemas.microsoft.com/office/drawing/2014/main" id="{68420C1B-6DFA-1F8E-4C9A-5361986FE68B}"/>
              </a:ext>
            </a:extLst>
          </p:cNvPr>
          <p:cNvPicPr>
            <a:picLocks noChangeAspect="1"/>
          </p:cNvPicPr>
          <p:nvPr/>
        </p:nvPicPr>
        <p:blipFill>
          <a:blip r:embed="rId5">
            <a:extLst>
              <a:ext uri="{28A0092B-C50C-407E-A947-70E740481C1C}">
                <a14:useLocalDpi xmlns:a14="http://schemas.microsoft.com/office/drawing/2010/main" val="0"/>
              </a:ext>
            </a:extLst>
          </a:blip>
          <a:srcRect t="3815" b="23075"/>
          <a:stretch>
            <a:fillRect/>
          </a:stretch>
        </p:blipFill>
        <p:spPr>
          <a:xfrm>
            <a:off x="2660908" y="419725"/>
            <a:ext cx="7039099" cy="5546360"/>
          </a:xfrm>
          <a:prstGeom prst="rect">
            <a:avLst/>
          </a:prstGeom>
        </p:spPr>
      </p:pic>
    </p:spTree>
    <p:extLst>
      <p:ext uri="{BB962C8B-B14F-4D97-AF65-F5344CB8AC3E}">
        <p14:creationId xmlns:p14="http://schemas.microsoft.com/office/powerpoint/2010/main" val="1526206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762000" y="531169"/>
            <a:ext cx="33711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Objetivos da Aula</a:t>
            </a:r>
            <a:endParaRPr lang="en-US" sz="3000" dirty="0"/>
          </a:p>
        </p:txBody>
      </p:sp>
      <p:sp>
        <p:nvSpPr>
          <p:cNvPr id="4" name="Shape 1"/>
          <p:cNvSpPr/>
          <p:nvPr/>
        </p:nvSpPr>
        <p:spPr>
          <a:xfrm>
            <a:off x="1809751" y="1809751"/>
            <a:ext cx="1143000" cy="1143000"/>
          </a:xfrm>
          <a:prstGeom prst="ellipse">
            <a:avLst/>
          </a:prstGeom>
          <a:solidFill>
            <a:srgbClr val="FF8C5A"/>
          </a:solidFill>
          <a:ln/>
        </p:spPr>
        <p:txBody>
          <a:bodyPr/>
          <a:lstStyle/>
          <a:p>
            <a:endParaRPr lang="pt-BR" sz="2400"/>
          </a:p>
        </p:txBody>
      </p:sp>
      <p:pic>
        <p:nvPicPr>
          <p:cNvPr id="5" name="Image 1" descr="preencoded.png"/>
          <p:cNvPicPr>
            <a:picLocks noChangeAspect="1"/>
          </p:cNvPicPr>
          <p:nvPr/>
        </p:nvPicPr>
        <p:blipFill>
          <a:blip r:embed="rId4"/>
          <a:stretch>
            <a:fillRect/>
          </a:stretch>
        </p:blipFill>
        <p:spPr>
          <a:xfrm>
            <a:off x="2143125" y="2143125"/>
            <a:ext cx="476251" cy="476251"/>
          </a:xfrm>
          <a:prstGeom prst="rect">
            <a:avLst/>
          </a:prstGeom>
        </p:spPr>
      </p:pic>
      <p:sp>
        <p:nvSpPr>
          <p:cNvPr id="6" name="Text 2"/>
          <p:cNvSpPr/>
          <p:nvPr/>
        </p:nvSpPr>
        <p:spPr>
          <a:xfrm>
            <a:off x="613923" y="3152049"/>
            <a:ext cx="3534621" cy="508088"/>
          </a:xfrm>
          <a:prstGeom prst="rect">
            <a:avLst/>
          </a:prstGeom>
          <a:noFill/>
          <a:ln/>
        </p:spPr>
        <p:txBody>
          <a:bodyPr wrap="non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o </a:t>
            </a:r>
            <a:r>
              <a:rPr lang="en-US" sz="1651" b="1" dirty="0" err="1">
                <a:solidFill>
                  <a:srgbClr val="2C3E50"/>
                </a:solidFill>
                <a:latin typeface="Noto Sans" pitchFamily="34" charset="0"/>
                <a:ea typeface="Noto Sans" pitchFamily="34" charset="-122"/>
                <a:cs typeface="Noto Sans" pitchFamily="34" charset="-120"/>
              </a:rPr>
              <a:t>conceito</a:t>
            </a:r>
            <a:r>
              <a:rPr lang="en-US" sz="1651" b="1" dirty="0">
                <a:solidFill>
                  <a:srgbClr val="2C3E50"/>
                </a:solidFill>
                <a:latin typeface="Noto Sans" pitchFamily="34" charset="0"/>
                <a:ea typeface="Noto Sans" pitchFamily="34" charset="-122"/>
                <a:cs typeface="Noto Sans" pitchFamily="34" charset="-120"/>
              </a:rPr>
              <a:t> e o </a:t>
            </a:r>
          </a:p>
          <a:p>
            <a:pPr algn="ctr"/>
            <a:r>
              <a:rPr lang="en-US" sz="1651" b="1" dirty="0">
                <a:solidFill>
                  <a:srgbClr val="2C3E50"/>
                </a:solidFill>
                <a:latin typeface="Noto Sans" pitchFamily="34" charset="0"/>
                <a:ea typeface="Noto Sans" pitchFamily="34" charset="-122"/>
                <a:cs typeface="Noto Sans" pitchFamily="34" charset="-120"/>
              </a:rPr>
              <a:t>histórico da </a:t>
            </a:r>
            <a:r>
              <a:rPr lang="en-US" sz="1651" b="1" dirty="0" err="1">
                <a:solidFill>
                  <a:srgbClr val="2C3E50"/>
                </a:solidFill>
                <a:latin typeface="Noto Sans" pitchFamily="34" charset="0"/>
                <a:ea typeface="Noto Sans" pitchFamily="34" charset="-122"/>
                <a:cs typeface="Noto Sans" pitchFamily="34" charset="-120"/>
              </a:rPr>
              <a:t>Inteligência</a:t>
            </a:r>
            <a:r>
              <a:rPr lang="en-US" sz="1651" b="1" dirty="0">
                <a:solidFill>
                  <a:srgbClr val="2C3E50"/>
                </a:solidFill>
                <a:latin typeface="Noto Sans" pitchFamily="34" charset="0"/>
                <a:ea typeface="Noto Sans" pitchFamily="34" charset="-122"/>
                <a:cs typeface="Noto Sans" pitchFamily="34" charset="-120"/>
              </a:rPr>
              <a:t> Artificial</a:t>
            </a:r>
            <a:endParaRPr lang="en-US" sz="1651" dirty="0"/>
          </a:p>
        </p:txBody>
      </p:sp>
      <p:sp>
        <p:nvSpPr>
          <p:cNvPr id="7" name="Shape 3"/>
          <p:cNvSpPr/>
          <p:nvPr/>
        </p:nvSpPr>
        <p:spPr>
          <a:xfrm>
            <a:off x="5524500" y="1809751"/>
            <a:ext cx="1143000" cy="1143000"/>
          </a:xfrm>
          <a:prstGeom prst="ellipse">
            <a:avLst/>
          </a:prstGeom>
          <a:solidFill>
            <a:srgbClr val="FF8C5A"/>
          </a:solidFill>
          <a:ln/>
        </p:spPr>
        <p:txBody>
          <a:bodyPr/>
          <a:lstStyle/>
          <a:p>
            <a:endParaRPr lang="pt-BR" sz="2400"/>
          </a:p>
        </p:txBody>
      </p:sp>
      <p:pic>
        <p:nvPicPr>
          <p:cNvPr id="8" name="Image 2" descr="preencoded.png"/>
          <p:cNvPicPr>
            <a:picLocks noChangeAspect="1"/>
          </p:cNvPicPr>
          <p:nvPr/>
        </p:nvPicPr>
        <p:blipFill>
          <a:blip r:embed="rId5"/>
          <a:stretch>
            <a:fillRect/>
          </a:stretch>
        </p:blipFill>
        <p:spPr>
          <a:xfrm>
            <a:off x="5857875" y="2143125"/>
            <a:ext cx="476251" cy="476251"/>
          </a:xfrm>
          <a:prstGeom prst="rect">
            <a:avLst/>
          </a:prstGeom>
        </p:spPr>
      </p:pic>
      <p:sp>
        <p:nvSpPr>
          <p:cNvPr id="9" name="Text 4"/>
          <p:cNvSpPr/>
          <p:nvPr/>
        </p:nvSpPr>
        <p:spPr>
          <a:xfrm>
            <a:off x="4476751" y="3152049"/>
            <a:ext cx="3238500" cy="1016176"/>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Apresentar as ferramentas disponíveis para </a:t>
            </a:r>
            <a:r>
              <a:rPr lang="en-US" sz="1651" b="1" dirty="0" err="1">
                <a:solidFill>
                  <a:srgbClr val="2C3E50"/>
                </a:solidFill>
                <a:latin typeface="Noto Sans" pitchFamily="34" charset="0"/>
                <a:ea typeface="Noto Sans" pitchFamily="34" charset="-122"/>
                <a:cs typeface="Noto Sans" pitchFamily="34" charset="-120"/>
              </a:rPr>
              <a:t>elevar</a:t>
            </a:r>
            <a:r>
              <a:rPr lang="en-US" sz="1651" b="1" dirty="0">
                <a:solidFill>
                  <a:srgbClr val="2C3E50"/>
                </a:solidFill>
                <a:latin typeface="Noto Sans" pitchFamily="34" charset="0"/>
                <a:ea typeface="Noto Sans" pitchFamily="34" charset="-122"/>
                <a:cs typeface="Noto Sans" pitchFamily="34" charset="-120"/>
              </a:rPr>
              <a:t> a performance </a:t>
            </a:r>
            <a:r>
              <a:rPr lang="en-US" sz="1651" b="1" dirty="0" err="1">
                <a:solidFill>
                  <a:srgbClr val="2C3E50"/>
                </a:solidFill>
                <a:latin typeface="Noto Sans" pitchFamily="34" charset="0"/>
                <a:ea typeface="Noto Sans" pitchFamily="34" charset="-122"/>
                <a:cs typeface="Noto Sans" pitchFamily="34" charset="-120"/>
              </a:rPr>
              <a:t>na</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gestão</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pública</a:t>
            </a:r>
            <a:endParaRPr lang="en-US" sz="1651" dirty="0"/>
          </a:p>
        </p:txBody>
      </p:sp>
      <p:sp>
        <p:nvSpPr>
          <p:cNvPr id="10" name="Shape 5"/>
          <p:cNvSpPr/>
          <p:nvPr/>
        </p:nvSpPr>
        <p:spPr>
          <a:xfrm>
            <a:off x="9239251" y="1809751"/>
            <a:ext cx="1143000" cy="1143000"/>
          </a:xfrm>
          <a:prstGeom prst="ellipse">
            <a:avLst/>
          </a:prstGeom>
          <a:solidFill>
            <a:srgbClr val="FF8C5A"/>
          </a:solidFill>
          <a:ln/>
        </p:spPr>
        <p:txBody>
          <a:bodyPr/>
          <a:lstStyle/>
          <a:p>
            <a:endParaRPr lang="pt-BR" sz="2400"/>
          </a:p>
        </p:txBody>
      </p:sp>
      <p:pic>
        <p:nvPicPr>
          <p:cNvPr id="11" name="Image 3" descr="preencoded.png"/>
          <p:cNvPicPr>
            <a:picLocks noChangeAspect="1"/>
          </p:cNvPicPr>
          <p:nvPr/>
        </p:nvPicPr>
        <p:blipFill>
          <a:blip r:embed="rId6"/>
          <a:stretch>
            <a:fillRect/>
          </a:stretch>
        </p:blipFill>
        <p:spPr>
          <a:xfrm>
            <a:off x="9572625" y="2143125"/>
            <a:ext cx="476251" cy="476251"/>
          </a:xfrm>
          <a:prstGeom prst="rect">
            <a:avLst/>
          </a:prstGeom>
        </p:spPr>
      </p:pic>
      <p:sp>
        <p:nvSpPr>
          <p:cNvPr id="12" name="Text 6"/>
          <p:cNvSpPr/>
          <p:nvPr/>
        </p:nvSpPr>
        <p:spPr>
          <a:xfrm>
            <a:off x="8191501" y="3152049"/>
            <a:ext cx="3238500" cy="762132"/>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as limitações e os desafios da IA para o setor público</a:t>
            </a:r>
            <a:endParaRPr lang="en-US" sz="1651" dirty="0"/>
          </a:p>
        </p:txBody>
      </p:sp>
      <p:sp>
        <p:nvSpPr>
          <p:cNvPr id="13" name="Shape 7"/>
          <p:cNvSpPr/>
          <p:nvPr/>
        </p:nvSpPr>
        <p:spPr>
          <a:xfrm>
            <a:off x="0" y="6096000"/>
            <a:ext cx="12192000" cy="762000"/>
          </a:xfrm>
          <a:prstGeom prst="rect">
            <a:avLst/>
          </a:prstGeom>
          <a:solidFill>
            <a:srgbClr val="FF6B35"/>
          </a:solidFill>
          <a:ln/>
        </p:spPr>
        <p:txBody>
          <a:bodyPr/>
          <a:lstStyle/>
          <a:p>
            <a:endParaRPr lang="pt-BR" sz="2400"/>
          </a:p>
        </p:txBody>
      </p:sp>
      <p:sp>
        <p:nvSpPr>
          <p:cNvPr id="14" name="Shape 8"/>
          <p:cNvSpPr/>
          <p:nvPr/>
        </p:nvSpPr>
        <p:spPr>
          <a:xfrm>
            <a:off x="3657600" y="6191251"/>
            <a:ext cx="8534400" cy="666751"/>
          </a:xfrm>
          <a:prstGeom prst="rect">
            <a:avLst/>
          </a:prstGeom>
          <a:solidFill>
            <a:srgbClr val="FFFFFF"/>
          </a:solidFill>
          <a:ln/>
        </p:spPr>
        <p:txBody>
          <a:bodyPr/>
          <a:lstStyle/>
          <a:p>
            <a:endParaRPr lang="pt-BR" sz="2400"/>
          </a:p>
        </p:txBody>
      </p:sp>
      <p:sp>
        <p:nvSpPr>
          <p:cNvPr id="15" name="Shape 9"/>
          <p:cNvSpPr/>
          <p:nvPr/>
        </p:nvSpPr>
        <p:spPr>
          <a:xfrm>
            <a:off x="0" y="6572251"/>
            <a:ext cx="12192000" cy="285751"/>
          </a:xfrm>
          <a:prstGeom prst="rect">
            <a:avLst/>
          </a:prstGeom>
          <a:solidFill>
            <a:srgbClr val="0A1E3D"/>
          </a:solidFill>
          <a:ln/>
        </p:spPr>
        <p:txBody>
          <a:bodyPr/>
          <a:lstStyle/>
          <a:p>
            <a:endParaRPr lang="pt-BR" sz="2400"/>
          </a:p>
        </p:txBody>
      </p:sp>
      <p:sp>
        <p:nvSpPr>
          <p:cNvPr id="16" name="Text 10"/>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7" name="Shape 11"/>
          <p:cNvSpPr/>
          <p:nvPr/>
        </p:nvSpPr>
        <p:spPr>
          <a:xfrm>
            <a:off x="11239501" y="6096001"/>
            <a:ext cx="571500" cy="571500"/>
          </a:xfrm>
          <a:prstGeom prst="ellipse">
            <a:avLst/>
          </a:prstGeom>
          <a:solidFill>
            <a:srgbClr val="FFFFFF"/>
          </a:solidFill>
          <a:ln/>
        </p:spPr>
        <p:txBody>
          <a:bodyPr/>
          <a:lstStyle/>
          <a:p>
            <a:endParaRPr lang="pt-BR" sz="2400"/>
          </a:p>
        </p:txBody>
      </p:sp>
      <p:pic>
        <p:nvPicPr>
          <p:cNvPr id="18" name="Image 4" descr="preencoded.png"/>
          <p:cNvPicPr>
            <a:picLocks noChangeAspect="1"/>
          </p:cNvPicPr>
          <p:nvPr/>
        </p:nvPicPr>
        <p:blipFill>
          <a:blip r:embed="rId7"/>
          <a:stretch>
            <a:fillRect/>
          </a:stretch>
        </p:blipFill>
        <p:spPr>
          <a:xfrm>
            <a:off x="11382375" y="6238875"/>
            <a:ext cx="285751" cy="28575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8C73-D747-23E4-EA45-8A8B0B2B51F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8F67AC7-622A-C38A-4C35-97F4BCA6ACA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F2872CC-97D8-DB5F-1EB2-E20C6254D5E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6883393-C723-B652-9705-7A682236A2A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3F6A8891-0A11-2E70-3F77-1A030867D445}"/>
              </a:ext>
            </a:extLst>
          </p:cNvPr>
          <p:cNvSpPr/>
          <p:nvPr/>
        </p:nvSpPr>
        <p:spPr>
          <a:xfrm>
            <a:off x="762000" y="1284781"/>
            <a:ext cx="9671154" cy="3774197"/>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F47EDA78-7BB6-5A48-8557-47E2117FD3B5}"/>
              </a:ext>
            </a:extLst>
          </p:cNvPr>
          <p:cNvSpPr/>
          <p:nvPr/>
        </p:nvSpPr>
        <p:spPr>
          <a:xfrm>
            <a:off x="762001" y="531169"/>
            <a:ext cx="8883842"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evitar</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Erros</a:t>
            </a:r>
            <a:r>
              <a:rPr lang="en-US" sz="3000" b="1" dirty="0">
                <a:solidFill>
                  <a:srgbClr val="FF6B35"/>
                </a:solidFill>
                <a:latin typeface="Noto Sans" pitchFamily="34" charset="0"/>
                <a:ea typeface="Noto Sans" pitchFamily="34" charset="-122"/>
                <a:cs typeface="Noto Sans" pitchFamily="34" charset="-120"/>
              </a:rPr>
              <a:t> e </a:t>
            </a:r>
            <a:r>
              <a:rPr lang="en-US" sz="3000" b="1" dirty="0" err="1">
                <a:solidFill>
                  <a:srgbClr val="FF6B35"/>
                </a:solidFill>
                <a:latin typeface="Noto Sans" pitchFamily="34" charset="0"/>
                <a:ea typeface="Noto Sans" pitchFamily="34" charset="-122"/>
                <a:cs typeface="Noto Sans" pitchFamily="34" charset="-120"/>
              </a:rPr>
              <a:t>Alucinações</a:t>
            </a:r>
            <a:r>
              <a:rPr lang="en-US" sz="3000" b="1" dirty="0">
                <a:solidFill>
                  <a:srgbClr val="2C3E50"/>
                </a:solidFill>
                <a:latin typeface="Noto Sans" pitchFamily="34" charset="0"/>
                <a:ea typeface="Noto Sans" pitchFamily="34" charset="-122"/>
                <a:cs typeface="Noto Sans" pitchFamily="34" charset="-120"/>
              </a:rPr>
              <a:t> da IA</a:t>
            </a:r>
            <a:endParaRPr lang="en-US" sz="3000" dirty="0"/>
          </a:p>
        </p:txBody>
      </p:sp>
      <p:sp>
        <p:nvSpPr>
          <p:cNvPr id="25" name="Shape 15">
            <a:extLst>
              <a:ext uri="{FF2B5EF4-FFF2-40B4-BE49-F238E27FC236}">
                <a16:creationId xmlns:a16="http://schemas.microsoft.com/office/drawing/2014/main" id="{A552F7F2-B295-9079-F80F-59590D7641D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393D86A-1168-DC43-371F-5074820BD1E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6DDAFB0-7E49-93FA-55AC-BE734E9A5AE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BF353DB-2564-69AC-5A97-078BC65FEC9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9185FC7-5F8E-692C-9C63-D33EFD729C3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64E9F48-A339-640B-8416-99E90232360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063B5C3-5C93-AE7D-5D9B-635E746707C4}"/>
              </a:ext>
            </a:extLst>
          </p:cNvPr>
          <p:cNvSpPr txBox="1"/>
          <p:nvPr/>
        </p:nvSpPr>
        <p:spPr>
          <a:xfrm>
            <a:off x="762000" y="1524003"/>
            <a:ext cx="10384221" cy="3293209"/>
          </a:xfrm>
          <a:prstGeom prst="rect">
            <a:avLst/>
          </a:prstGeom>
          <a:noFill/>
        </p:spPr>
        <p:txBody>
          <a:bodyPr wrap="square" rtlCol="0">
            <a:spAutoFit/>
          </a:bodyPr>
          <a:lstStyle/>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Escreva prompts completos, com clareza, contexto e precisão.</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Restrinja ou defina as fontes de pesquisa. </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Crie um assistente de IA treinado com fontes confiáveis ou use o </a:t>
            </a:r>
            <a:r>
              <a:rPr lang="pt-BR" sz="1600" dirty="0" err="1">
                <a:latin typeface="Noto Sans" panose="020B0502040504020204" pitchFamily="34" charset="0"/>
                <a:ea typeface="Noto Sans" panose="020B0502040504020204" pitchFamily="34" charset="0"/>
                <a:cs typeface="Noto Sans" panose="020B0502040504020204" pitchFamily="34" charset="0"/>
              </a:rPr>
              <a:t>NotebookLM</a:t>
            </a:r>
            <a:r>
              <a:rPr lang="pt-BR" sz="1600" dirty="0">
                <a:latin typeface="Noto Sans" panose="020B0502040504020204" pitchFamily="34" charset="0"/>
                <a:ea typeface="Noto Sans" panose="020B0502040504020204" pitchFamily="34" charset="0"/>
                <a:cs typeface="Noto Sans" panose="020B0502040504020204" pitchFamily="34" charset="0"/>
              </a:rPr>
              <a:t> ou semelhantes.</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Use outras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para verificar erros da resposta fornecida.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Refine por meio de uma conversa.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Confira as fontes utilizadas na resposta.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Sempre leia com atenção a resposta final e desconfie de dados retirados da web.</a:t>
            </a:r>
          </a:p>
        </p:txBody>
      </p:sp>
    </p:spTree>
    <p:extLst>
      <p:ext uri="{BB962C8B-B14F-4D97-AF65-F5344CB8AC3E}">
        <p14:creationId xmlns:p14="http://schemas.microsoft.com/office/powerpoint/2010/main" val="491700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35EDD-B88F-AD64-1B75-CB67E5E7A78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1A0D979C-D2DC-A50D-696F-122017515E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AF276ED-DA9C-FA25-F983-CF741AC68D9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A9174D9-5E04-E011-A89E-90ACFDAFC25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C249C1E-D717-AF58-27DF-2E037738ED82}"/>
              </a:ext>
            </a:extLst>
          </p:cNvPr>
          <p:cNvSpPr/>
          <p:nvPr/>
        </p:nvSpPr>
        <p:spPr>
          <a:xfrm>
            <a:off x="3445241" y="2355503"/>
            <a:ext cx="5129134" cy="461665"/>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QUIZZ</a:t>
            </a:r>
            <a:endParaRPr lang="en-US" sz="3000" dirty="0"/>
          </a:p>
        </p:txBody>
      </p:sp>
      <p:sp>
        <p:nvSpPr>
          <p:cNvPr id="25" name="Shape 15">
            <a:extLst>
              <a:ext uri="{FF2B5EF4-FFF2-40B4-BE49-F238E27FC236}">
                <a16:creationId xmlns:a16="http://schemas.microsoft.com/office/drawing/2014/main" id="{87988603-3A99-4BE8-6091-78FF4BA62D1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DD4D939-11B5-0EED-E489-BA850A90DA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3AA6321-CDCD-5DA3-A464-7C5FC867F29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E25B4AD-0CE3-D261-BDB9-0073DA3197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C4692C7-04CD-67DF-8AC4-5741ACE474A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8AB9939-2853-5463-DEAB-877EB56C2369}"/>
              </a:ext>
            </a:extLst>
          </p:cNvPr>
          <p:cNvPicPr>
            <a:picLocks noChangeAspect="1"/>
          </p:cNvPicPr>
          <p:nvPr/>
        </p:nvPicPr>
        <p:blipFill>
          <a:blip r:embed="rId4"/>
          <a:stretch>
            <a:fillRect/>
          </a:stretch>
        </p:blipFill>
        <p:spPr>
          <a:xfrm>
            <a:off x="11382375" y="6238875"/>
            <a:ext cx="285751" cy="285751"/>
          </a:xfrm>
          <a:prstGeom prst="rect">
            <a:avLst/>
          </a:prstGeom>
        </p:spPr>
      </p:pic>
    </p:spTree>
    <p:extLst>
      <p:ext uri="{BB962C8B-B14F-4D97-AF65-F5344CB8AC3E}">
        <p14:creationId xmlns:p14="http://schemas.microsoft.com/office/powerpoint/2010/main" val="2572868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7A2B7-EB64-BDEC-546F-A354651027D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1D0FBDD-CDC0-4694-6659-267251B65E07}"/>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4C7948D-2B3B-1788-B1D4-2C9E6B180BD1}"/>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21702E3-FCC1-793E-DBD4-77566C24A44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1EF080CA-7A81-A59C-E2C3-90410EC3E814}"/>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94AF1528-B3C1-DE7D-2B67-FE039D722AD3}"/>
              </a:ext>
            </a:extLst>
          </p:cNvPr>
          <p:cNvSpPr/>
          <p:nvPr/>
        </p:nvSpPr>
        <p:spPr>
          <a:xfrm>
            <a:off x="2995537" y="899305"/>
            <a:ext cx="5129134" cy="1785104"/>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endParaRPr lang="en-US" sz="2800" b="1" dirty="0">
              <a:solidFill>
                <a:schemeClr val="bg2">
                  <a:lumMod val="90000"/>
                </a:schemeClr>
              </a:solidFill>
              <a:latin typeface="Noto Sans" pitchFamily="34" charset="0"/>
              <a:ea typeface="Noto Sans" pitchFamily="34" charset="-122"/>
              <a:cs typeface="Noto Sans" pitchFamily="34" charset="-120"/>
            </a:endParaRP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é um </a:t>
            </a:r>
            <a:r>
              <a:rPr lang="en-US" sz="2000" dirty="0" err="1">
                <a:solidFill>
                  <a:schemeClr val="bg1"/>
                </a:solidFill>
                <a:latin typeface="Noto Sans" pitchFamily="34" charset="0"/>
                <a:ea typeface="Noto Sans" pitchFamily="34" charset="-122"/>
                <a:cs typeface="Noto Sans" pitchFamily="34" charset="-120"/>
              </a:rPr>
              <a:t>especialista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TI. Como </a:t>
            </a:r>
            <a:r>
              <a:rPr lang="en-US" sz="2000" dirty="0" err="1">
                <a:solidFill>
                  <a:schemeClr val="bg1"/>
                </a:solidFill>
                <a:latin typeface="Noto Sans" pitchFamily="34" charset="0"/>
                <a:ea typeface="Noto Sans" pitchFamily="34" charset="-122"/>
                <a:cs typeface="Noto Sans" pitchFamily="34" charset="-120"/>
              </a:rPr>
              <a:t>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resolvo</a:t>
            </a:r>
            <a:r>
              <a:rPr lang="en-US" sz="2000" dirty="0">
                <a:solidFill>
                  <a:schemeClr val="bg1"/>
                </a:solidFill>
                <a:latin typeface="Noto Sans" pitchFamily="34" charset="0"/>
                <a:ea typeface="Noto Sans" pitchFamily="34" charset="-122"/>
                <a:cs typeface="Noto Sans" pitchFamily="34" charset="-120"/>
              </a:rPr>
              <a:t> o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a:t>
            </a:r>
          </a:p>
        </p:txBody>
      </p:sp>
      <p:sp>
        <p:nvSpPr>
          <p:cNvPr id="25" name="Shape 15">
            <a:extLst>
              <a:ext uri="{FF2B5EF4-FFF2-40B4-BE49-F238E27FC236}">
                <a16:creationId xmlns:a16="http://schemas.microsoft.com/office/drawing/2014/main" id="{4EF53364-9064-5B5B-4B9D-0040860D892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160EEB6F-0A08-07D5-ADAA-57FF25CC30C5}"/>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B184D854-7BC3-4306-51A0-57C10651CB3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82653B0-F76C-64D4-309B-D74FB3E21CCE}"/>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6EFBC14-2F5A-7880-0E40-E6184CE52B8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10AC69C-D4A9-04B3-5206-B1B992C39BC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F4EC22BE-38B3-D212-DE8F-24996196A457}"/>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13B0154B-6FE3-2E42-A0AA-0698506A9E5B}"/>
              </a:ext>
            </a:extLst>
          </p:cNvPr>
          <p:cNvSpPr/>
          <p:nvPr/>
        </p:nvSpPr>
        <p:spPr>
          <a:xfrm>
            <a:off x="3013027" y="3312824"/>
            <a:ext cx="6081490"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Preciso</a:t>
            </a:r>
            <a:r>
              <a:rPr lang="en-US" sz="2000" dirty="0">
                <a:solidFill>
                  <a:schemeClr val="bg1"/>
                </a:solidFill>
                <a:latin typeface="Noto Sans" pitchFamily="34" charset="0"/>
                <a:ea typeface="Noto Sans" pitchFamily="34" charset="-122"/>
                <a:cs typeface="Noto Sans" pitchFamily="34" charset="-120"/>
              </a:rPr>
              <a:t> resolver um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sobre</a:t>
            </a:r>
            <a:r>
              <a:rPr lang="en-US" sz="2000" dirty="0">
                <a:solidFill>
                  <a:schemeClr val="bg1"/>
                </a:solidFill>
                <a:latin typeface="Noto Sans" pitchFamily="34" charset="0"/>
                <a:ea typeface="Noto Sans" pitchFamily="34" charset="-122"/>
                <a:cs typeface="Noto Sans" pitchFamily="34" charset="-120"/>
              </a:rPr>
              <a:t> as </a:t>
            </a:r>
            <a:r>
              <a:rPr lang="en-US" sz="2000" dirty="0" err="1">
                <a:solidFill>
                  <a:schemeClr val="bg1"/>
                </a:solidFill>
                <a:latin typeface="Noto Sans" pitchFamily="34" charset="0"/>
                <a:ea typeface="Noto Sans" pitchFamily="34" charset="-122"/>
                <a:cs typeface="Noto Sans" pitchFamily="34" charset="-120"/>
              </a:rPr>
              <a:t>falhas</a:t>
            </a:r>
            <a:r>
              <a:rPr lang="en-US" sz="2000" dirty="0">
                <a:solidFill>
                  <a:schemeClr val="bg1"/>
                </a:solidFill>
                <a:latin typeface="Noto Sans" pitchFamily="34" charset="0"/>
                <a:ea typeface="Noto Sans" pitchFamily="34" charset="-122"/>
                <a:cs typeface="Noto Sans" pitchFamily="34" charset="-120"/>
              </a:rPr>
              <a:t>.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3 </a:t>
            </a:r>
            <a:r>
              <a:rPr lang="en-US" sz="2000" dirty="0" err="1">
                <a:solidFill>
                  <a:schemeClr val="bg1"/>
                </a:solidFill>
                <a:latin typeface="Noto Sans" pitchFamily="34" charset="0"/>
                <a:ea typeface="Noto Sans" pitchFamily="34" charset="-122"/>
                <a:cs typeface="Noto Sans" pitchFamily="34" charset="-120"/>
              </a:rPr>
              <a:t>diagnósticos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mais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prováveis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confiança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porcentagens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somem</a:t>
            </a:r>
            <a:r>
              <a:rPr lang="en-US" sz="2000" dirty="0">
                <a:solidFill>
                  <a:schemeClr val="bg1"/>
                </a:solidFill>
                <a:latin typeface="Noto Sans" pitchFamily="34" charset="0"/>
                <a:ea typeface="Noto Sans" pitchFamily="34" charset="-122"/>
                <a:cs typeface="Noto Sans" pitchFamily="34" charset="-120"/>
              </a:rPr>
              <a:t> 100% para me </a:t>
            </a:r>
            <a:r>
              <a:rPr lang="en-US" sz="2000" dirty="0" err="1">
                <a:solidFill>
                  <a:schemeClr val="bg1"/>
                </a:solidFill>
                <a:latin typeface="Noto Sans" pitchFamily="34" charset="0"/>
                <a:ea typeface="Noto Sans" pitchFamily="34" charset="-122"/>
                <a:cs typeface="Noto Sans" pitchFamily="34" charset="-120"/>
              </a:rPr>
              <a:t>ajudar</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priorizar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testar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primeiro</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821172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644E5-8B26-0D54-914F-FC5FB75CAA3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908ACA7-DE23-5C45-74D8-7ED300E3016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77C6C77-F088-619A-FF21-8FC77F10D46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3F46357-2BD8-6563-E97B-1C000F05948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04A0CD92-BEA5-F698-BE84-6C27DADE41A7}"/>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B0A9790E-DEE3-DC70-F999-B95CDDEAB4A7}"/>
              </a:ext>
            </a:extLst>
          </p:cNvPr>
          <p:cNvSpPr/>
          <p:nvPr/>
        </p:nvSpPr>
        <p:spPr>
          <a:xfrm>
            <a:off x="2995537" y="899305"/>
            <a:ext cx="5129134" cy="1785104"/>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endParaRPr lang="en-US" sz="2800" b="1" dirty="0">
              <a:solidFill>
                <a:schemeClr val="bg2">
                  <a:lumMod val="90000"/>
                </a:schemeClr>
              </a:solidFill>
              <a:latin typeface="Noto Sans" pitchFamily="34" charset="0"/>
              <a:ea typeface="Noto Sans" pitchFamily="34" charset="-122"/>
              <a:cs typeface="Noto Sans" pitchFamily="34" charset="-120"/>
            </a:endParaRP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é um </a:t>
            </a:r>
            <a:r>
              <a:rPr lang="en-US" sz="2000" dirty="0" err="1">
                <a:solidFill>
                  <a:schemeClr val="bg1"/>
                </a:solidFill>
                <a:latin typeface="Noto Sans" pitchFamily="34" charset="0"/>
                <a:ea typeface="Noto Sans" pitchFamily="34" charset="-122"/>
                <a:cs typeface="Noto Sans" pitchFamily="34" charset="-120"/>
              </a:rPr>
              <a:t>especialista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TI. Como </a:t>
            </a:r>
            <a:r>
              <a:rPr lang="en-US" sz="2000" dirty="0" err="1">
                <a:solidFill>
                  <a:schemeClr val="bg1"/>
                </a:solidFill>
                <a:latin typeface="Noto Sans" pitchFamily="34" charset="0"/>
                <a:ea typeface="Noto Sans" pitchFamily="34" charset="-122"/>
                <a:cs typeface="Noto Sans" pitchFamily="34" charset="-120"/>
              </a:rPr>
              <a:t>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resolvo</a:t>
            </a:r>
            <a:r>
              <a:rPr lang="en-US" sz="2000" dirty="0">
                <a:solidFill>
                  <a:schemeClr val="bg1"/>
                </a:solidFill>
                <a:latin typeface="Noto Sans" pitchFamily="34" charset="0"/>
                <a:ea typeface="Noto Sans" pitchFamily="34" charset="-122"/>
                <a:cs typeface="Noto Sans" pitchFamily="34" charset="-120"/>
              </a:rPr>
              <a:t> o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a:t>
            </a:r>
          </a:p>
        </p:txBody>
      </p:sp>
      <p:sp>
        <p:nvSpPr>
          <p:cNvPr id="25" name="Shape 15">
            <a:extLst>
              <a:ext uri="{FF2B5EF4-FFF2-40B4-BE49-F238E27FC236}">
                <a16:creationId xmlns:a16="http://schemas.microsoft.com/office/drawing/2014/main" id="{C9273980-CBAA-BCB7-C0B9-15F8A1BFCA72}"/>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7724442-60A1-5120-027F-E81FCB9BB0CD}"/>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B17AAB8A-ACDA-9B85-FD4B-D600130351C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2408853-72C0-9BDD-62E5-2001DDC754E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6797A50-EE95-51AC-FCE7-074BEF12A30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422AC1F-42E9-CA70-F766-BDDECCA3656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C6DCEE98-5646-7171-919D-D3532A78F785}"/>
              </a:ext>
            </a:extLst>
          </p:cNvPr>
          <p:cNvSpPr/>
          <p:nvPr/>
        </p:nvSpPr>
        <p:spPr>
          <a:xfrm>
            <a:off x="2745700" y="3330311"/>
            <a:ext cx="6700600"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436BD8C0-D68A-1315-F344-80ECA7F0E4D9}"/>
              </a:ext>
            </a:extLst>
          </p:cNvPr>
          <p:cNvSpPr/>
          <p:nvPr/>
        </p:nvSpPr>
        <p:spPr>
          <a:xfrm>
            <a:off x="3013027" y="3312824"/>
            <a:ext cx="6081490"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Preciso</a:t>
            </a:r>
            <a:r>
              <a:rPr lang="en-US" sz="2000" dirty="0">
                <a:solidFill>
                  <a:schemeClr val="bg1"/>
                </a:solidFill>
                <a:latin typeface="Noto Sans" pitchFamily="34" charset="0"/>
                <a:ea typeface="Noto Sans" pitchFamily="34" charset="-122"/>
                <a:cs typeface="Noto Sans" pitchFamily="34" charset="-120"/>
              </a:rPr>
              <a:t> resolver um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sobre</a:t>
            </a:r>
            <a:r>
              <a:rPr lang="en-US" sz="2000" dirty="0">
                <a:solidFill>
                  <a:schemeClr val="bg1"/>
                </a:solidFill>
                <a:latin typeface="Noto Sans" pitchFamily="34" charset="0"/>
                <a:ea typeface="Noto Sans" pitchFamily="34" charset="-122"/>
                <a:cs typeface="Noto Sans" pitchFamily="34" charset="-120"/>
              </a:rPr>
              <a:t> as </a:t>
            </a:r>
            <a:r>
              <a:rPr lang="en-US" sz="2000" dirty="0" err="1">
                <a:solidFill>
                  <a:schemeClr val="bg1"/>
                </a:solidFill>
                <a:latin typeface="Noto Sans" pitchFamily="34" charset="0"/>
                <a:ea typeface="Noto Sans" pitchFamily="34" charset="-122"/>
                <a:cs typeface="Noto Sans" pitchFamily="34" charset="-120"/>
              </a:rPr>
              <a:t>falhas</a:t>
            </a:r>
            <a:r>
              <a:rPr lang="en-US" sz="2000" dirty="0">
                <a:solidFill>
                  <a:schemeClr val="bg1"/>
                </a:solidFill>
                <a:latin typeface="Noto Sans" pitchFamily="34" charset="0"/>
                <a:ea typeface="Noto Sans" pitchFamily="34" charset="-122"/>
                <a:cs typeface="Noto Sans" pitchFamily="34" charset="-120"/>
              </a:rPr>
              <a:t>.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3 </a:t>
            </a:r>
            <a:r>
              <a:rPr lang="en-US" sz="2000" dirty="0" err="1">
                <a:solidFill>
                  <a:schemeClr val="bg1"/>
                </a:solidFill>
                <a:latin typeface="Noto Sans" pitchFamily="34" charset="0"/>
                <a:ea typeface="Noto Sans" pitchFamily="34" charset="-122"/>
                <a:cs typeface="Noto Sans" pitchFamily="34" charset="-120"/>
              </a:rPr>
              <a:t>diagnósticos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mais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prováveis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confiança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porcentagens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somem</a:t>
            </a:r>
            <a:r>
              <a:rPr lang="en-US" sz="2000" dirty="0">
                <a:solidFill>
                  <a:schemeClr val="bg1"/>
                </a:solidFill>
                <a:latin typeface="Noto Sans" pitchFamily="34" charset="0"/>
                <a:ea typeface="Noto Sans" pitchFamily="34" charset="-122"/>
                <a:cs typeface="Noto Sans" pitchFamily="34" charset="-120"/>
              </a:rPr>
              <a:t> 100% para me </a:t>
            </a:r>
            <a:r>
              <a:rPr lang="en-US" sz="2000" dirty="0" err="1">
                <a:solidFill>
                  <a:schemeClr val="bg1"/>
                </a:solidFill>
                <a:latin typeface="Noto Sans" pitchFamily="34" charset="0"/>
                <a:ea typeface="Noto Sans" pitchFamily="34" charset="-122"/>
                <a:cs typeface="Noto Sans" pitchFamily="34" charset="-120"/>
              </a:rPr>
              <a:t>ajudar</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priorizar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testar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primeiro</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2924596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8974C-0061-8BCE-1C24-5764B09BBE3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76D448F-0E10-BF23-8346-9C877F102B97}"/>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1713B815-649E-E7CC-B8DB-942D7CC95F28}"/>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5947F22F-2014-AB93-7839-9271BD8018A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00593601-BC9E-B8EF-F6E0-2B1220B78085}"/>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D1BBDE13-5867-C098-D4A7-540694F69709}"/>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“Aja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um </a:t>
            </a:r>
            <a:r>
              <a:rPr lang="en-US" sz="2000" dirty="0" err="1">
                <a:solidFill>
                  <a:schemeClr val="bg1"/>
                </a:solidFill>
                <a:latin typeface="Noto Sans" pitchFamily="34" charset="0"/>
                <a:ea typeface="Noto Sans" pitchFamily="34" charset="-122"/>
                <a:cs typeface="Noto Sans" pitchFamily="34" charset="-120"/>
              </a:rPr>
              <a:t>analista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financeiro</a:t>
            </a:r>
            <a:r>
              <a:rPr lang="en-US" sz="2000" dirty="0">
                <a:solidFill>
                  <a:schemeClr val="bg1"/>
                </a:solidFill>
                <a:latin typeface="Noto Sans" pitchFamily="34" charset="0"/>
                <a:ea typeface="Noto Sans" pitchFamily="34" charset="-122"/>
                <a:cs typeface="Noto Sans" pitchFamily="34" charset="-120"/>
              </a:rPr>
              <a:t> senior. 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trimestre</a:t>
            </a:r>
            <a:r>
              <a:rPr lang="en-US" sz="2000" dirty="0">
                <a:solidFill>
                  <a:schemeClr val="bg1"/>
                </a:solidFill>
                <a:latin typeface="Noto Sans" pitchFamily="34" charset="0"/>
                <a:ea typeface="Noto Sans" pitchFamily="34" charset="-122"/>
                <a:cs typeface="Noto Sans" pitchFamily="34" charset="-120"/>
              </a:rPr>
              <a:t> e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a causa principal da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faturamento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2D03CB26-8B4F-F687-0FF7-DB7DED310C4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B0F2F60-F5E8-B947-F787-62AC436C210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50345F6-BF8E-2DC1-858B-6035F86F4EF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B5A779D-172D-0A45-3D0F-1DC33831D5E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DCDC2B4C-B71B-D298-EB3B-DC74C9CF38C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23E382A-FC64-A23D-2BEC-B38FFC06F2F8}"/>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3A156FA9-305C-454C-4A4C-DF1B42D263A1}"/>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3F30AF86-CD9C-A956-5565-24FD7F985E8C}"/>
              </a:ext>
            </a:extLst>
          </p:cNvPr>
          <p:cNvSpPr/>
          <p:nvPr/>
        </p:nvSpPr>
        <p:spPr>
          <a:xfrm>
            <a:off x="3013026" y="3312825"/>
            <a:ext cx="6433273"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trimestre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identificar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causou</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Levante as </a:t>
            </a:r>
            <a:r>
              <a:rPr lang="en-US" sz="2000" dirty="0" err="1">
                <a:solidFill>
                  <a:schemeClr val="bg1"/>
                </a:solidFill>
                <a:latin typeface="Noto Sans" pitchFamily="34" charset="0"/>
                <a:ea typeface="Noto Sans" pitchFamily="34" charset="-122"/>
                <a:cs typeface="Noto Sans" pitchFamily="34" charset="-120"/>
              </a:rPr>
              <a:t>hipóteses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incluindo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opção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nenhuma</a:t>
            </a:r>
            <a:r>
              <a:rPr lang="en-US" sz="2000" dirty="0">
                <a:solidFill>
                  <a:schemeClr val="bg1"/>
                </a:solidFill>
                <a:latin typeface="Noto Sans" pitchFamily="34" charset="0"/>
                <a:ea typeface="Noto Sans" pitchFamily="34" charset="-122"/>
                <a:cs typeface="Noto Sans" pitchFamily="34" charset="-120"/>
              </a:rPr>
              <a:t> das </a:t>
            </a:r>
            <a:r>
              <a:rPr lang="en-US" sz="2000" dirty="0" err="1">
                <a:solidFill>
                  <a:schemeClr val="bg1"/>
                </a:solidFill>
                <a:latin typeface="Noto Sans" pitchFamily="34" charset="0"/>
                <a:ea typeface="Noto Sans" pitchFamily="34" charset="-122"/>
                <a:cs typeface="Noto Sans" pitchFamily="34" charset="-120"/>
              </a:rPr>
              <a:t>anteriores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probabilidade</a:t>
            </a:r>
            <a:r>
              <a:rPr lang="en-US" sz="2000" dirty="0">
                <a:solidFill>
                  <a:schemeClr val="bg1"/>
                </a:solidFill>
                <a:latin typeface="Noto Sans" pitchFamily="34" charset="0"/>
                <a:ea typeface="Noto Sans" pitchFamily="34" charset="-122"/>
                <a:cs typeface="Noto Sans" pitchFamily="34" charset="-120"/>
              </a:rPr>
              <a:t> de </a:t>
            </a:r>
            <a:r>
              <a:rPr lang="en-US" sz="2000" dirty="0" err="1">
                <a:solidFill>
                  <a:schemeClr val="bg1"/>
                </a:solidFill>
                <a:latin typeface="Noto Sans" pitchFamily="34" charset="0"/>
                <a:ea typeface="Noto Sans" pitchFamily="34" charset="-122"/>
                <a:cs typeface="Noto Sans" pitchFamily="34" charset="-120"/>
              </a:rPr>
              <a:t>cada</a:t>
            </a:r>
            <a:r>
              <a:rPr lang="en-US" sz="2000" dirty="0">
                <a:solidFill>
                  <a:schemeClr val="bg1"/>
                </a:solidFill>
                <a:latin typeface="Noto Sans" pitchFamily="34" charset="0"/>
                <a:ea typeface="Noto Sans" pitchFamily="34" charset="-122"/>
                <a:cs typeface="Noto Sans" pitchFamily="34" charset="-120"/>
              </a:rPr>
              <a:t> causa de forma a </a:t>
            </a:r>
            <a:r>
              <a:rPr lang="en-US" sz="2000" dirty="0" err="1">
                <a:solidFill>
                  <a:schemeClr val="bg1"/>
                </a:solidFill>
                <a:latin typeface="Noto Sans" pitchFamily="34" charset="0"/>
                <a:ea typeface="Noto Sans" pitchFamily="34" charset="-122"/>
                <a:cs typeface="Noto Sans" pitchFamily="34" charset="-120"/>
              </a:rPr>
              <a:t>somar</a:t>
            </a:r>
            <a:r>
              <a:rPr lang="en-US" sz="2000" dirty="0">
                <a:solidFill>
                  <a:schemeClr val="bg1"/>
                </a:solidFill>
                <a:latin typeface="Noto Sans" pitchFamily="34" charset="0"/>
                <a:ea typeface="Noto Sans" pitchFamily="34" charset="-122"/>
                <a:cs typeface="Noto Sans" pitchFamily="34" charset="-120"/>
              </a:rPr>
              <a:t> 100%.”</a:t>
            </a:r>
          </a:p>
        </p:txBody>
      </p:sp>
    </p:spTree>
    <p:extLst>
      <p:ext uri="{BB962C8B-B14F-4D97-AF65-F5344CB8AC3E}">
        <p14:creationId xmlns:p14="http://schemas.microsoft.com/office/powerpoint/2010/main" val="1815842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92F4C-82F2-B1D2-FD22-96848E532CF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B19204A-A42A-23A1-55A3-F9ED8D76D7E2}"/>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217D295C-AD05-67AE-6369-75AEF4DB7E9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6A4D00F-9884-C802-F4DB-AFCC6CB6BD1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72BED95B-96C8-FB2D-AAEF-78C5918CC77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8471E9A-6A90-9EA4-C5F3-D7E2F09B140B}"/>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0C9EF01-3162-224B-5D6C-DBFF78F6F49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7652ABA-40EF-A4CE-0106-16C0FC0C848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BDF4D09-0243-4324-51CB-4529E0BC6F9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D21666AA-6522-5F3B-750F-807085396FC1}"/>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F743DB0B-173D-4588-2137-CDBB9C3897D7}"/>
              </a:ext>
            </a:extLst>
          </p:cNvPr>
          <p:cNvSpPr/>
          <p:nvPr/>
        </p:nvSpPr>
        <p:spPr>
          <a:xfrm>
            <a:off x="2612037" y="1276659"/>
            <a:ext cx="6700600"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DD764252-6016-E5B9-5292-7015C95F5F86}"/>
              </a:ext>
            </a:extLst>
          </p:cNvPr>
          <p:cNvSpPr/>
          <p:nvPr/>
        </p:nvSpPr>
        <p:spPr>
          <a:xfrm>
            <a:off x="2879363" y="1259173"/>
            <a:ext cx="6433273"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trimestre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identificar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causou</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Levante as </a:t>
            </a:r>
            <a:r>
              <a:rPr lang="en-US" sz="2000" dirty="0" err="1">
                <a:solidFill>
                  <a:schemeClr val="bg1"/>
                </a:solidFill>
                <a:latin typeface="Noto Sans" pitchFamily="34" charset="0"/>
                <a:ea typeface="Noto Sans" pitchFamily="34" charset="-122"/>
                <a:cs typeface="Noto Sans" pitchFamily="34" charset="-120"/>
              </a:rPr>
              <a:t>hipóteses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incluindo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opção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nenhuma</a:t>
            </a:r>
            <a:r>
              <a:rPr lang="en-US" sz="2000" dirty="0">
                <a:solidFill>
                  <a:schemeClr val="bg1"/>
                </a:solidFill>
                <a:latin typeface="Noto Sans" pitchFamily="34" charset="0"/>
                <a:ea typeface="Noto Sans" pitchFamily="34" charset="-122"/>
                <a:cs typeface="Noto Sans" pitchFamily="34" charset="-120"/>
              </a:rPr>
              <a:t> das </a:t>
            </a:r>
            <a:r>
              <a:rPr lang="en-US" sz="2000" dirty="0" err="1">
                <a:solidFill>
                  <a:schemeClr val="bg1"/>
                </a:solidFill>
                <a:latin typeface="Noto Sans" pitchFamily="34" charset="0"/>
                <a:ea typeface="Noto Sans" pitchFamily="34" charset="-122"/>
                <a:cs typeface="Noto Sans" pitchFamily="34" charset="-120"/>
              </a:rPr>
              <a:t>anteriores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probabilidade</a:t>
            </a:r>
            <a:r>
              <a:rPr lang="en-US" sz="2000" dirty="0">
                <a:solidFill>
                  <a:schemeClr val="bg1"/>
                </a:solidFill>
                <a:latin typeface="Noto Sans" pitchFamily="34" charset="0"/>
                <a:ea typeface="Noto Sans" pitchFamily="34" charset="-122"/>
                <a:cs typeface="Noto Sans" pitchFamily="34" charset="-120"/>
              </a:rPr>
              <a:t> de </a:t>
            </a:r>
            <a:r>
              <a:rPr lang="en-US" sz="2000" dirty="0" err="1">
                <a:solidFill>
                  <a:schemeClr val="bg1"/>
                </a:solidFill>
                <a:latin typeface="Noto Sans" pitchFamily="34" charset="0"/>
                <a:ea typeface="Noto Sans" pitchFamily="34" charset="-122"/>
                <a:cs typeface="Noto Sans" pitchFamily="34" charset="-120"/>
              </a:rPr>
              <a:t>cada</a:t>
            </a:r>
            <a:r>
              <a:rPr lang="en-US" sz="2000" dirty="0">
                <a:solidFill>
                  <a:schemeClr val="bg1"/>
                </a:solidFill>
                <a:latin typeface="Noto Sans" pitchFamily="34" charset="0"/>
                <a:ea typeface="Noto Sans" pitchFamily="34" charset="-122"/>
                <a:cs typeface="Noto Sans" pitchFamily="34" charset="-120"/>
              </a:rPr>
              <a:t> causa de forma a </a:t>
            </a:r>
            <a:r>
              <a:rPr lang="en-US" sz="2000" dirty="0" err="1">
                <a:solidFill>
                  <a:schemeClr val="bg1"/>
                </a:solidFill>
                <a:latin typeface="Noto Sans" pitchFamily="34" charset="0"/>
                <a:ea typeface="Noto Sans" pitchFamily="34" charset="-122"/>
                <a:cs typeface="Noto Sans" pitchFamily="34" charset="-120"/>
              </a:rPr>
              <a:t>somar</a:t>
            </a:r>
            <a:r>
              <a:rPr lang="en-US" sz="2000" dirty="0">
                <a:solidFill>
                  <a:schemeClr val="bg1"/>
                </a:solidFill>
                <a:latin typeface="Noto Sans" pitchFamily="34" charset="0"/>
                <a:ea typeface="Noto Sans" pitchFamily="34" charset="-122"/>
                <a:cs typeface="Noto Sans" pitchFamily="34" charset="-120"/>
              </a:rPr>
              <a:t> 100%.”</a:t>
            </a:r>
          </a:p>
        </p:txBody>
      </p:sp>
      <p:sp>
        <p:nvSpPr>
          <p:cNvPr id="7" name="CaixaDeTexto 6">
            <a:extLst>
              <a:ext uri="{FF2B5EF4-FFF2-40B4-BE49-F238E27FC236}">
                <a16:creationId xmlns:a16="http://schemas.microsoft.com/office/drawing/2014/main" id="{C5D593F7-D4B0-3011-FD14-A72527A75648}"/>
              </a:ext>
            </a:extLst>
          </p:cNvPr>
          <p:cNvSpPr txBox="1"/>
          <p:nvPr/>
        </p:nvSpPr>
        <p:spPr>
          <a:xfrm>
            <a:off x="1948721" y="4107305"/>
            <a:ext cx="7959777" cy="923330"/>
          </a:xfrm>
          <a:prstGeom prst="rect">
            <a:avLst/>
          </a:prstGeom>
          <a:noFill/>
        </p:spPr>
        <p:txBody>
          <a:bodyPr wrap="square" rtlCol="0">
            <a:spAutoFit/>
          </a:bodyPr>
          <a:lstStyle/>
          <a:p>
            <a:r>
              <a:rPr lang="pt-BR" dirty="0"/>
              <a:t>Papel inventado não ajuda e pode gerar viés e pedir apenas “a causa principal” faz o modelo dar um palpite cego com falso excesso de confiança. A IA escolhe um caminho desconsiderando outras possibilidades.</a:t>
            </a:r>
          </a:p>
        </p:txBody>
      </p:sp>
    </p:spTree>
    <p:extLst>
      <p:ext uri="{BB962C8B-B14F-4D97-AF65-F5344CB8AC3E}">
        <p14:creationId xmlns:p14="http://schemas.microsoft.com/office/powerpoint/2010/main" val="3745309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F262-0CBE-1CA0-881E-5D118AF1F7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F55BF3A-8864-8E20-964F-295922586625}"/>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257D7FB-04E1-D0ED-59A1-FB0516FB1BE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45705F3-0860-BAAD-0C02-3668E791C37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FC12F2C3-74AC-661B-AE70-BCA6F8C5B837}"/>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41E5DCF6-8555-C241-81A9-E3654150AB51}"/>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Nós</a:t>
            </a:r>
            <a:r>
              <a:rPr lang="en-US" sz="2000" dirty="0">
                <a:solidFill>
                  <a:schemeClr val="bg1"/>
                </a:solidFill>
                <a:latin typeface="Noto Sans" pitchFamily="34" charset="0"/>
                <a:ea typeface="Noto Sans" pitchFamily="34" charset="-122"/>
                <a:cs typeface="Noto Sans" pitchFamily="34" charset="-120"/>
              </a:rPr>
              <a:t> sempre </a:t>
            </a:r>
            <a:r>
              <a:rPr lang="en-US" sz="2000" dirty="0" err="1">
                <a:solidFill>
                  <a:schemeClr val="bg1"/>
                </a:solidFill>
                <a:latin typeface="Noto Sans" pitchFamily="34" charset="0"/>
                <a:ea typeface="Noto Sans" pitchFamily="34" charset="-122"/>
                <a:cs typeface="Noto Sans" pitchFamily="34" charset="-120"/>
              </a:rPr>
              <a:t>pedimos</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checar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custos duas </a:t>
            </a:r>
            <a:r>
              <a:rPr lang="en-US" sz="2000" dirty="0" err="1">
                <a:solidFill>
                  <a:schemeClr val="bg1"/>
                </a:solidFill>
                <a:latin typeface="Noto Sans" pitchFamily="34" charset="0"/>
                <a:ea typeface="Noto Sans" pitchFamily="34" charset="-122"/>
                <a:cs typeface="Noto Sans" pitchFamily="34" charset="-120"/>
              </a:rPr>
              <a:t>vezes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nosso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procedimento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padrão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então</a:t>
            </a:r>
            <a:r>
              <a:rPr lang="en-US" sz="2000" dirty="0">
                <a:solidFill>
                  <a:schemeClr val="bg1"/>
                </a:solidFill>
                <a:latin typeface="Noto Sans" pitchFamily="34" charset="0"/>
                <a:ea typeface="Noto Sans" pitchFamily="34" charset="-122"/>
                <a:cs typeface="Noto Sans" pitchFamily="34" charset="-120"/>
              </a:rPr>
              <a:t> revise o </a:t>
            </a:r>
            <a:r>
              <a:rPr lang="en-US" sz="2000" dirty="0" err="1">
                <a:solidFill>
                  <a:schemeClr val="bg1"/>
                </a:solidFill>
                <a:latin typeface="Noto Sans" pitchFamily="34" charset="0"/>
                <a:ea typeface="Noto Sans" pitchFamily="34" charset="-122"/>
                <a:cs typeface="Noto Sans" pitchFamily="34" charset="-120"/>
              </a:rPr>
              <a:t>seu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raciocínio</a:t>
            </a:r>
            <a:r>
              <a:rPr lang="en-US" sz="2000" dirty="0">
                <a:solidFill>
                  <a:schemeClr val="bg1"/>
                </a:solidFill>
                <a:latin typeface="Noto Sans" pitchFamily="34" charset="0"/>
                <a:ea typeface="Noto Sans" pitchFamily="34" charset="-122"/>
                <a:cs typeface="Noto Sans" pitchFamily="34" charset="-120"/>
              </a:rPr>
              <a:t> com </a:t>
            </a:r>
            <a:r>
              <a:rPr lang="en-US" sz="2000" dirty="0" err="1">
                <a:solidFill>
                  <a:schemeClr val="bg1"/>
                </a:solidFill>
                <a:latin typeface="Noto Sans" pitchFamily="34" charset="0"/>
                <a:ea typeface="Noto Sans" pitchFamily="34" charset="-122"/>
                <a:cs typeface="Noto Sans" pitchFamily="34" charset="-120"/>
              </a:rPr>
              <a:t>cuidado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D91DB1D7-5636-17FD-5312-1A26F02F598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A81CBE3-1FF5-44EF-DE2D-30A3034744C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FA5B52A-3DE2-826D-4426-0F83855EA89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7B2F053-16DB-A863-1C83-A6AEB47F016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B61331A6-C429-8F4A-C1FE-0C11F2DA375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5F2C9E3-1EF2-9161-076E-ADAD480307A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7E9F1D2C-5893-C511-FA6B-56A26F65A5A1}"/>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84A34C3B-E3D0-E530-C8CD-9B33383FFEC4}"/>
              </a:ext>
            </a:extLst>
          </p:cNvPr>
          <p:cNvSpPr/>
          <p:nvPr/>
        </p:nvSpPr>
        <p:spPr>
          <a:xfrm>
            <a:off x="3013027" y="3620601"/>
            <a:ext cx="6081490" cy="1354217"/>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análise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faz</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sentido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errou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parte</a:t>
            </a:r>
            <a:r>
              <a:rPr lang="en-US" sz="2000" dirty="0">
                <a:solidFill>
                  <a:schemeClr val="bg1"/>
                </a:solidFill>
                <a:latin typeface="Noto Sans" pitchFamily="34" charset="0"/>
                <a:ea typeface="Noto Sans" pitchFamily="34" charset="-122"/>
                <a:cs typeface="Noto Sans" pitchFamily="34" charset="-120"/>
              </a:rPr>
              <a:t> de custos. Por favor, </a:t>
            </a:r>
            <a:r>
              <a:rPr lang="en-US" sz="2000" dirty="0" err="1">
                <a:solidFill>
                  <a:schemeClr val="bg1"/>
                </a:solidFill>
                <a:latin typeface="Noto Sans" pitchFamily="34" charset="0"/>
                <a:ea typeface="Noto Sans" pitchFamily="34" charset="-122"/>
                <a:cs typeface="Noto Sans" pitchFamily="34" charset="-120"/>
              </a:rPr>
              <a:t>pense</a:t>
            </a:r>
            <a:r>
              <a:rPr lang="en-US" sz="2000" dirty="0">
                <a:solidFill>
                  <a:schemeClr val="bg1"/>
                </a:solidFill>
                <a:latin typeface="Noto Sans" pitchFamily="34" charset="0"/>
                <a:ea typeface="Noto Sans" pitchFamily="34" charset="-122"/>
                <a:cs typeface="Noto Sans" pitchFamily="34" charset="-120"/>
              </a:rPr>
              <a:t> de novo e </a:t>
            </a:r>
            <a:r>
              <a:rPr lang="en-US" sz="2000" dirty="0" err="1">
                <a:solidFill>
                  <a:schemeClr val="bg1"/>
                </a:solidFill>
                <a:latin typeface="Noto Sans" pitchFamily="34" charset="0"/>
                <a:ea typeface="Noto Sans" pitchFamily="34" charset="-122"/>
                <a:cs typeface="Noto Sans" pitchFamily="34" charset="-120"/>
              </a:rPr>
              <a:t>conserte</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1731157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D0013-64E2-DFF2-BF1E-72A707014DDB}"/>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1EB19A9-4B68-9069-16A9-82B2E2703C7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390B861-181C-57AD-62CE-076476CA73B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8F58C1C-0BBD-9EC9-9BE3-7AEBA0FE5F7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EA604BFC-ED61-CEEA-0442-4598619DC858}"/>
              </a:ext>
            </a:extLst>
          </p:cNvPr>
          <p:cNvSpPr/>
          <p:nvPr/>
        </p:nvSpPr>
        <p:spPr>
          <a:xfrm>
            <a:off x="2728210" y="824459"/>
            <a:ext cx="5651292"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B34B3D28-31AD-27D2-8960-D84414C953A8}"/>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Nós</a:t>
            </a:r>
            <a:r>
              <a:rPr lang="en-US" sz="2000" dirty="0">
                <a:solidFill>
                  <a:schemeClr val="bg1"/>
                </a:solidFill>
                <a:latin typeface="Noto Sans" pitchFamily="34" charset="0"/>
                <a:ea typeface="Noto Sans" pitchFamily="34" charset="-122"/>
                <a:cs typeface="Noto Sans" pitchFamily="34" charset="-120"/>
              </a:rPr>
              <a:t> sempre </a:t>
            </a:r>
            <a:r>
              <a:rPr lang="en-US" sz="2000" dirty="0" err="1">
                <a:solidFill>
                  <a:schemeClr val="bg1"/>
                </a:solidFill>
                <a:latin typeface="Noto Sans" pitchFamily="34" charset="0"/>
                <a:ea typeface="Noto Sans" pitchFamily="34" charset="-122"/>
                <a:cs typeface="Noto Sans" pitchFamily="34" charset="-120"/>
              </a:rPr>
              <a:t>pedimos</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checar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custos duas </a:t>
            </a:r>
            <a:r>
              <a:rPr lang="en-US" sz="2000" dirty="0" err="1">
                <a:solidFill>
                  <a:schemeClr val="bg1"/>
                </a:solidFill>
                <a:latin typeface="Noto Sans" pitchFamily="34" charset="0"/>
                <a:ea typeface="Noto Sans" pitchFamily="34" charset="-122"/>
                <a:cs typeface="Noto Sans" pitchFamily="34" charset="-120"/>
              </a:rPr>
              <a:t>vezes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nosso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procedimento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padrão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então</a:t>
            </a:r>
            <a:r>
              <a:rPr lang="en-US" sz="2000" dirty="0">
                <a:solidFill>
                  <a:schemeClr val="bg1"/>
                </a:solidFill>
                <a:latin typeface="Noto Sans" pitchFamily="34" charset="0"/>
                <a:ea typeface="Noto Sans" pitchFamily="34" charset="-122"/>
                <a:cs typeface="Noto Sans" pitchFamily="34" charset="-120"/>
              </a:rPr>
              <a:t> revise o </a:t>
            </a:r>
            <a:r>
              <a:rPr lang="en-US" sz="2000" dirty="0" err="1">
                <a:solidFill>
                  <a:schemeClr val="bg1"/>
                </a:solidFill>
                <a:latin typeface="Noto Sans" pitchFamily="34" charset="0"/>
                <a:ea typeface="Noto Sans" pitchFamily="34" charset="-122"/>
                <a:cs typeface="Noto Sans" pitchFamily="34" charset="-120"/>
              </a:rPr>
              <a:t>seu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raciocínio</a:t>
            </a:r>
            <a:r>
              <a:rPr lang="en-US" sz="2000" dirty="0">
                <a:solidFill>
                  <a:schemeClr val="bg1"/>
                </a:solidFill>
                <a:latin typeface="Noto Sans" pitchFamily="34" charset="0"/>
                <a:ea typeface="Noto Sans" pitchFamily="34" charset="-122"/>
                <a:cs typeface="Noto Sans" pitchFamily="34" charset="-120"/>
              </a:rPr>
              <a:t> com </a:t>
            </a:r>
            <a:r>
              <a:rPr lang="en-US" sz="2000" dirty="0" err="1">
                <a:solidFill>
                  <a:schemeClr val="bg1"/>
                </a:solidFill>
                <a:latin typeface="Noto Sans" pitchFamily="34" charset="0"/>
                <a:ea typeface="Noto Sans" pitchFamily="34" charset="-122"/>
                <a:cs typeface="Noto Sans" pitchFamily="34" charset="-120"/>
              </a:rPr>
              <a:t>cuidado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3A130388-24DE-0069-07ED-2BB73724900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0AE5570-392B-4B01-FC54-84AC08C21D9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B7DBFB6-A59D-F292-EBBF-37058CCE3D0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8A5693F-8C17-DA26-6AB3-21B0F75D2C0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B9C113C-F0DB-C4AE-3280-A7B4019EEB8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8C201B2-A865-90DC-D803-1CD80F2B7D3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7" name="CaixaDeTexto 6">
            <a:extLst>
              <a:ext uri="{FF2B5EF4-FFF2-40B4-BE49-F238E27FC236}">
                <a16:creationId xmlns:a16="http://schemas.microsoft.com/office/drawing/2014/main" id="{877DF11C-C812-A595-06CD-73942CF28196}"/>
              </a:ext>
            </a:extLst>
          </p:cNvPr>
          <p:cNvSpPr txBox="1"/>
          <p:nvPr/>
        </p:nvSpPr>
        <p:spPr>
          <a:xfrm>
            <a:off x="1948721" y="4107305"/>
            <a:ext cx="7959777" cy="923330"/>
          </a:xfrm>
          <a:prstGeom prst="rect">
            <a:avLst/>
          </a:prstGeom>
          <a:noFill/>
        </p:spPr>
        <p:txBody>
          <a:bodyPr wrap="square" rtlCol="0">
            <a:spAutoFit/>
          </a:bodyPr>
          <a:lstStyle/>
          <a:p>
            <a:r>
              <a:rPr lang="pt-BR" dirty="0"/>
              <a:t>O modelo teme que você irá escolher outra IA, abandona a hipótese levantada, concorda com a sua resposta e busca uma resposta que posso te agradar, mesmo que equivocada.</a:t>
            </a:r>
          </a:p>
        </p:txBody>
      </p:sp>
    </p:spTree>
    <p:extLst>
      <p:ext uri="{BB962C8B-B14F-4D97-AF65-F5344CB8AC3E}">
        <p14:creationId xmlns:p14="http://schemas.microsoft.com/office/powerpoint/2010/main" val="1850114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E8FFE-76A0-8B6F-3484-E8EE92D3CBF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4B5DB5F5-07B2-2554-E0C7-EA7F15C0066D}"/>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BDEE240-0E30-B0E4-38BA-FF5A7532D9E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84A89A8-59F6-88A6-C8B3-C9114CE48C6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BE4C0122-F448-6A02-E098-3BC2DF961BDA}"/>
              </a:ext>
            </a:extLst>
          </p:cNvPr>
          <p:cNvSpPr/>
          <p:nvPr/>
        </p:nvSpPr>
        <p:spPr>
          <a:xfrm>
            <a:off x="3445241" y="2124671"/>
            <a:ext cx="5129134" cy="923330"/>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FERRAMENTAS</a:t>
            </a:r>
            <a:r>
              <a:rPr lang="en-US" sz="3000" b="1" dirty="0">
                <a:solidFill>
                  <a:srgbClr val="2C3E50"/>
                </a:solidFill>
                <a:latin typeface="Noto Sans" pitchFamily="34" charset="0"/>
                <a:ea typeface="Noto Sans" pitchFamily="34" charset="-122"/>
                <a:cs typeface="Noto Sans" pitchFamily="34" charset="-120"/>
              </a:rPr>
              <a:t> E EXEMPLOS PRÁTICOS</a:t>
            </a:r>
            <a:endParaRPr lang="en-US" sz="3000" dirty="0"/>
          </a:p>
        </p:txBody>
      </p:sp>
      <p:sp>
        <p:nvSpPr>
          <p:cNvPr id="25" name="Shape 15">
            <a:extLst>
              <a:ext uri="{FF2B5EF4-FFF2-40B4-BE49-F238E27FC236}">
                <a16:creationId xmlns:a16="http://schemas.microsoft.com/office/drawing/2014/main" id="{0C35649B-9376-9BF3-ABC6-C3EF9327AA7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66C8FFC-7DBC-14A2-7A34-2A473854FF84}"/>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71ED6DB-5464-B63D-7087-59002A95EBA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25613C4-274E-7E87-F41C-98FAB43C37A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BF14CB6-BAA4-F2FA-BF8D-DDECE509238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EBF3F06-760A-50C5-3521-C1D4E6A5E26E}"/>
              </a:ext>
            </a:extLst>
          </p:cNvPr>
          <p:cNvPicPr>
            <a:picLocks noChangeAspect="1"/>
          </p:cNvPicPr>
          <p:nvPr/>
        </p:nvPicPr>
        <p:blipFill>
          <a:blip r:embed="rId4"/>
          <a:stretch>
            <a:fillRect/>
          </a:stretch>
        </p:blipFill>
        <p:spPr>
          <a:xfrm>
            <a:off x="11382375" y="6238875"/>
            <a:ext cx="285751" cy="285751"/>
          </a:xfrm>
          <a:prstGeom prst="rect">
            <a:avLst/>
          </a:prstGeom>
        </p:spPr>
      </p:pic>
    </p:spTree>
    <p:extLst>
      <p:ext uri="{BB962C8B-B14F-4D97-AF65-F5344CB8AC3E}">
        <p14:creationId xmlns:p14="http://schemas.microsoft.com/office/powerpoint/2010/main" val="404816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57134-3C32-DA6A-9A96-EEAED80B6651}"/>
            </a:ext>
          </a:extLst>
        </p:cNvPr>
        <p:cNvGrpSpPr/>
        <p:nvPr/>
      </p:nvGrpSpPr>
      <p:grpSpPr>
        <a:xfrm>
          <a:off x="0" y="0"/>
          <a:ext cx="0" cy="0"/>
          <a:chOff x="0" y="0"/>
          <a:chExt cx="0" cy="0"/>
        </a:xfrm>
      </p:grpSpPr>
      <p:sp>
        <p:nvSpPr>
          <p:cNvPr id="15" name="Shape 12">
            <a:extLst>
              <a:ext uri="{FF2B5EF4-FFF2-40B4-BE49-F238E27FC236}">
                <a16:creationId xmlns:a16="http://schemas.microsoft.com/office/drawing/2014/main" id="{EEE4F24F-5309-3A53-2F9B-02BB3F34F40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C972F8D2-D36A-1AAE-4E4F-6B3B511CEFA0}"/>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F139AC40-B574-5D1D-93D0-60E75DADFE6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F586B3DE-E10F-9AF9-D982-7CDBBFE18C4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9B2FF236-DEA7-699C-D38F-FA134E6ACC6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365B63CB-B6C4-AACB-60F9-AB4BBAEA5B68}"/>
              </a:ext>
            </a:extLst>
          </p:cNvPr>
          <p:cNvPicPr>
            <a:picLocks noChangeAspect="1"/>
          </p:cNvPicPr>
          <p:nvPr/>
        </p:nvPicPr>
        <p:blipFill>
          <a:blip r:embed="rId3"/>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D2B49F72-3AFB-422E-916E-19DB273117A6}"/>
              </a:ext>
            </a:extLst>
          </p:cNvPr>
          <p:cNvSpPr/>
          <p:nvPr/>
        </p:nvSpPr>
        <p:spPr>
          <a:xfrm>
            <a:off x="152473" y="399658"/>
            <a:ext cx="3391954"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Personalizando</a:t>
            </a:r>
            <a:r>
              <a:rPr lang="en-US" sz="2400" b="1" dirty="0">
                <a:solidFill>
                  <a:srgbClr val="2C3E50"/>
                </a:solidFill>
                <a:latin typeface="Noto Sans" pitchFamily="34" charset="0"/>
                <a:ea typeface="Noto Sans" pitchFamily="34" charset="-122"/>
                <a:cs typeface="Noto Sans" pitchFamily="34" charset="-120"/>
              </a:rPr>
              <a:t> </a:t>
            </a:r>
            <a:r>
              <a:rPr lang="en-US" sz="2400" b="1" dirty="0" err="1">
                <a:solidFill>
                  <a:srgbClr val="2C3E50"/>
                </a:solidFill>
                <a:latin typeface="Noto Sans" pitchFamily="34" charset="0"/>
                <a:ea typeface="Noto Sans" pitchFamily="34" charset="-122"/>
                <a:cs typeface="Noto Sans" pitchFamily="34" charset="-120"/>
              </a:rPr>
              <a:t>sua</a:t>
            </a:r>
            <a:r>
              <a:rPr lang="en-US" sz="2400" b="1" dirty="0">
                <a:solidFill>
                  <a:srgbClr val="2C3E50"/>
                </a:solidFill>
                <a:latin typeface="Noto Sans" pitchFamily="34" charset="0"/>
                <a:ea typeface="Noto Sans" pitchFamily="34" charset="-122"/>
                <a:cs typeface="Noto Sans" pitchFamily="34" charset="-120"/>
              </a:rPr>
              <a:t> IA</a:t>
            </a:r>
            <a:endParaRPr lang="en-US" sz="2400" dirty="0"/>
          </a:p>
        </p:txBody>
      </p:sp>
      <p:pic>
        <p:nvPicPr>
          <p:cNvPr id="7" name="Imagem 6">
            <a:extLst>
              <a:ext uri="{FF2B5EF4-FFF2-40B4-BE49-F238E27FC236}">
                <a16:creationId xmlns:a16="http://schemas.microsoft.com/office/drawing/2014/main" id="{F2EEE760-1F5A-1305-A88A-1CDF9F00E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8182"/>
            <a:ext cx="7154273" cy="6220693"/>
          </a:xfrm>
          <a:prstGeom prst="rect">
            <a:avLst/>
          </a:prstGeom>
        </p:spPr>
      </p:pic>
      <p:sp>
        <p:nvSpPr>
          <p:cNvPr id="12" name="CaixaDeTexto 11">
            <a:extLst>
              <a:ext uri="{FF2B5EF4-FFF2-40B4-BE49-F238E27FC236}">
                <a16:creationId xmlns:a16="http://schemas.microsoft.com/office/drawing/2014/main" id="{79BE7BD9-972A-6F32-5A4D-4C59D5F9FF04}"/>
              </a:ext>
            </a:extLst>
          </p:cNvPr>
          <p:cNvSpPr txBox="1"/>
          <p:nvPr/>
        </p:nvSpPr>
        <p:spPr>
          <a:xfrm>
            <a:off x="381000" y="1245241"/>
            <a:ext cx="3050254" cy="3785652"/>
          </a:xfrm>
          <a:prstGeom prst="rect">
            <a:avLst/>
          </a:prstGeom>
          <a:noFill/>
        </p:spPr>
        <p:txBody>
          <a:bodyPr wrap="square" rtlCol="0">
            <a:spAutoFit/>
          </a:bodyPr>
          <a:lstStyle/>
          <a:p>
            <a:r>
              <a:rPr lang="pt-BR" sz="1600" i="1" dirty="0"/>
              <a:t>“em TODAS as suas respostas, você NUNCA deve concordar automaticamente com o que eu digo ou com o que está escrito no texto. Em vez disso, faça uma analise de forma independente, critique quando necessário, apresente contra-argumentos fundamentados e mantenha uma postura neutra ou até discordante se a lógica assim exigir. Seja direto e honesto e sempre questione minhas decisões quando houver fragilidades.”</a:t>
            </a:r>
          </a:p>
        </p:txBody>
      </p:sp>
    </p:spTree>
    <p:extLst>
      <p:ext uri="{BB962C8B-B14F-4D97-AF65-F5344CB8AC3E}">
        <p14:creationId xmlns:p14="http://schemas.microsoft.com/office/powerpoint/2010/main" val="1917969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55BA-7CDD-A968-89C2-74DFE579899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6B99AC5-86E8-51D5-35E2-72E93D92AB8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27BE2D0-7467-9231-CDD3-7BE1D89ED62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FD65314-9932-629D-D163-8EABFCA09CA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83F13C3-0D6C-BCA7-EF59-8E53F4120240}"/>
              </a:ext>
            </a:extLst>
          </p:cNvPr>
          <p:cNvSpPr/>
          <p:nvPr/>
        </p:nvSpPr>
        <p:spPr>
          <a:xfrm>
            <a:off x="762001" y="531169"/>
            <a:ext cx="641040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Conceito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FF6B35"/>
                </a:solidFill>
                <a:latin typeface="Noto Sans" pitchFamily="34" charset="0"/>
                <a:ea typeface="Noto Sans" pitchFamily="34" charset="-122"/>
                <a:cs typeface="Noto Sans" pitchFamily="34" charset="-120"/>
              </a:rPr>
              <a:t>Inteligência</a:t>
            </a:r>
            <a:r>
              <a:rPr lang="en-US" sz="3000" b="1" dirty="0">
                <a:solidFill>
                  <a:srgbClr val="FF6B35"/>
                </a:solidFill>
                <a:latin typeface="Noto Sans" pitchFamily="34" charset="0"/>
                <a:ea typeface="Noto Sans" pitchFamily="34" charset="-122"/>
                <a:cs typeface="Noto Sans" pitchFamily="34" charset="-120"/>
              </a:rPr>
              <a:t> Artificial</a:t>
            </a:r>
            <a:endParaRPr lang="en-US" sz="3000" dirty="0">
              <a:solidFill>
                <a:srgbClr val="FF6B35"/>
              </a:solidFill>
            </a:endParaRPr>
          </a:p>
        </p:txBody>
      </p:sp>
      <p:sp>
        <p:nvSpPr>
          <p:cNvPr id="25" name="Shape 15">
            <a:extLst>
              <a:ext uri="{FF2B5EF4-FFF2-40B4-BE49-F238E27FC236}">
                <a16:creationId xmlns:a16="http://schemas.microsoft.com/office/drawing/2014/main" id="{118280D2-627C-E454-9C93-C6FE60D1159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B0B1747-6B20-A8BA-E9D7-A993C6D56B1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4F2514B-489B-DCAD-87BA-F4A601BC601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7F6E86C-5C35-6BA5-00EE-236E3807A48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98FEC63-0FD0-B83D-2957-7E3853250542}"/>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E6D345E-96AA-CEFC-82DC-585DCAE4B59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D22B4F-D0F1-B7A3-2518-8FCD053032E3}"/>
              </a:ext>
            </a:extLst>
          </p:cNvPr>
          <p:cNvSpPr txBox="1"/>
          <p:nvPr/>
        </p:nvSpPr>
        <p:spPr>
          <a:xfrm>
            <a:off x="762001" y="1518372"/>
            <a:ext cx="9187793" cy="4832092"/>
          </a:xfrm>
          <a:prstGeom prst="rect">
            <a:avLst/>
          </a:prstGeom>
          <a:noFill/>
        </p:spPr>
        <p:txBody>
          <a:bodyPr wrap="square" rtlCol="0">
            <a:spAutoFit/>
          </a:bodyPr>
          <a:lstStyle/>
          <a:p>
            <a:r>
              <a:rPr lang="pt-BR" sz="2200" dirty="0">
                <a:latin typeface="Noto Sans" panose="020B0502040504020204" pitchFamily="34" charset="0"/>
                <a:ea typeface="Noto Sans" panose="020B0502040504020204" pitchFamily="34" charset="0"/>
                <a:cs typeface="Noto Sans" panose="020B0502040504020204" pitchFamily="34" charset="0"/>
              </a:rPr>
              <a:t>IA é um </a:t>
            </a:r>
            <a:r>
              <a:rPr lang="pt-BR" sz="2200" b="1" dirty="0">
                <a:latin typeface="Noto Sans" panose="020B0502040504020204" pitchFamily="34" charset="0"/>
                <a:ea typeface="Noto Sans" panose="020B0502040504020204" pitchFamily="34" charset="0"/>
                <a:cs typeface="Noto Sans" panose="020B0502040504020204" pitchFamily="34" charset="0"/>
              </a:rPr>
              <a:t>campo da ciência da computação</a:t>
            </a:r>
            <a:r>
              <a:rPr lang="pt-BR" sz="2200" dirty="0">
                <a:latin typeface="Noto Sans" panose="020B0502040504020204" pitchFamily="34" charset="0"/>
                <a:ea typeface="Noto Sans" panose="020B0502040504020204" pitchFamily="34" charset="0"/>
                <a:cs typeface="Noto Sans" panose="020B0502040504020204" pitchFamily="34" charset="0"/>
              </a:rPr>
              <a:t> que busca criar máquinas capazes de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imitar habilidades cognitivas humanas</a:t>
            </a:r>
            <a:r>
              <a:rPr lang="pt-BR" sz="2200" dirty="0">
                <a:latin typeface="Noto Sans" panose="020B0502040504020204" pitchFamily="34" charset="0"/>
                <a:ea typeface="Noto Sans" panose="020B0502040504020204" pitchFamily="34" charset="0"/>
                <a:cs typeface="Noto Sans" panose="020B0502040504020204" pitchFamily="34" charset="0"/>
              </a:rPr>
              <a:t>.</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r>
              <a:rPr lang="pt-BR" sz="2200" dirty="0">
                <a:latin typeface="Noto Sans" panose="020B0502040504020204" pitchFamily="34" charset="0"/>
                <a:ea typeface="Noto Sans" panose="020B0502040504020204" pitchFamily="34" charset="0"/>
                <a:cs typeface="Noto Sans" panose="020B0502040504020204" pitchFamily="34" charset="0"/>
              </a:rPr>
              <a:t>O objetivo é desenvolver </a:t>
            </a:r>
            <a:r>
              <a:rPr lang="pt-BR" sz="2200" b="1" dirty="0">
                <a:latin typeface="Noto Sans" panose="020B0502040504020204" pitchFamily="34" charset="0"/>
                <a:ea typeface="Noto Sans" panose="020B0502040504020204" pitchFamily="34" charset="0"/>
                <a:cs typeface="Noto Sans" panose="020B0502040504020204" pitchFamily="34" charset="0"/>
              </a:rPr>
              <a:t>sistemas que realizem tarefas que exigem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inteligência humana</a:t>
            </a:r>
            <a:r>
              <a:rPr lang="pt-BR" sz="2200" dirty="0">
                <a:latin typeface="Noto Sans" panose="020B0502040504020204" pitchFamily="34" charset="0"/>
                <a:ea typeface="Noto Sans" panose="020B0502040504020204" pitchFamily="34" charset="0"/>
                <a:cs typeface="Noto Sans" panose="020B0502040504020204" pitchFamily="34" charset="0"/>
              </a:rPr>
              <a:t>, como reconhecimento de voz e imagem, aprendizado, resolução de problemas, tarefas operacionais, etc.</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r>
              <a:rPr lang="pt-BR" sz="2200" b="1" dirty="0">
                <a:latin typeface="Noto Sans" panose="020B0502040504020204" pitchFamily="34" charset="0"/>
                <a:ea typeface="Noto Sans" panose="020B0502040504020204" pitchFamily="34" charset="0"/>
                <a:cs typeface="Noto Sans" panose="020B0502040504020204" pitchFamily="34" charset="0"/>
              </a:rPr>
              <a:t>Processamento de Linguagem Natural (NLP)</a:t>
            </a:r>
            <a:r>
              <a:rPr lang="pt-BR" sz="2200" dirty="0">
                <a:latin typeface="Noto Sans" panose="020B0502040504020204" pitchFamily="34" charset="0"/>
                <a:ea typeface="Noto Sans" panose="020B0502040504020204" pitchFamily="34" charset="0"/>
                <a:cs typeface="Noto Sans" panose="020B0502040504020204" pitchFamily="34" charset="0"/>
              </a:rPr>
              <a:t>: Capacidade de entender, interpretar e gerar a linguagem humana de forma útil. Transforma texto não estruturado em dados que o computador pode processar.</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508709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C2CEF-8C48-CA96-4CE3-846A27C9CD76}"/>
            </a:ext>
          </a:extLst>
        </p:cNvPr>
        <p:cNvGrpSpPr/>
        <p:nvPr/>
      </p:nvGrpSpPr>
      <p:grpSpPr>
        <a:xfrm>
          <a:off x="0" y="0"/>
          <a:ext cx="0" cy="0"/>
          <a:chOff x="0" y="0"/>
          <a:chExt cx="0" cy="0"/>
        </a:xfrm>
      </p:grpSpPr>
      <p:sp>
        <p:nvSpPr>
          <p:cNvPr id="15" name="Shape 12">
            <a:extLst>
              <a:ext uri="{FF2B5EF4-FFF2-40B4-BE49-F238E27FC236}">
                <a16:creationId xmlns:a16="http://schemas.microsoft.com/office/drawing/2014/main" id="{2E8787CB-8555-F7B6-99E8-E61E2E302A3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4CACA948-AFFC-996D-CDF7-CDB6A9AE7F25}"/>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256BF53E-7A67-BC51-4C3F-EC0AA46611E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313B980F-7CAF-DA69-7639-84D08946123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C5EFAED0-0161-47B6-16BB-154E1F93853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7DA891C5-D9F8-CA3E-1085-DC2518F1A10A}"/>
              </a:ext>
            </a:extLst>
          </p:cNvPr>
          <p:cNvPicPr>
            <a:picLocks noChangeAspect="1"/>
          </p:cNvPicPr>
          <p:nvPr/>
        </p:nvPicPr>
        <p:blipFill>
          <a:blip r:embed="rId3"/>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9AAC2E4D-1827-5FCE-E68D-053E113070CB}"/>
              </a:ext>
            </a:extLst>
          </p:cNvPr>
          <p:cNvSpPr/>
          <p:nvPr/>
        </p:nvSpPr>
        <p:spPr>
          <a:xfrm>
            <a:off x="152473" y="399658"/>
            <a:ext cx="3391954"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Personalizando</a:t>
            </a:r>
            <a:r>
              <a:rPr lang="en-US" sz="2400" b="1" dirty="0">
                <a:solidFill>
                  <a:srgbClr val="2C3E50"/>
                </a:solidFill>
                <a:latin typeface="Noto Sans" pitchFamily="34" charset="0"/>
                <a:ea typeface="Noto Sans" pitchFamily="34" charset="-122"/>
                <a:cs typeface="Noto Sans" pitchFamily="34" charset="-120"/>
              </a:rPr>
              <a:t> </a:t>
            </a:r>
            <a:r>
              <a:rPr lang="en-US" sz="2400" b="1" dirty="0" err="1">
                <a:solidFill>
                  <a:srgbClr val="2C3E50"/>
                </a:solidFill>
                <a:latin typeface="Noto Sans" pitchFamily="34" charset="0"/>
                <a:ea typeface="Noto Sans" pitchFamily="34" charset="-122"/>
                <a:cs typeface="Noto Sans" pitchFamily="34" charset="-120"/>
              </a:rPr>
              <a:t>sua</a:t>
            </a:r>
            <a:r>
              <a:rPr lang="en-US" sz="2400" b="1" dirty="0">
                <a:solidFill>
                  <a:srgbClr val="2C3E50"/>
                </a:solidFill>
                <a:latin typeface="Noto Sans" pitchFamily="34" charset="0"/>
                <a:ea typeface="Noto Sans" pitchFamily="34" charset="-122"/>
                <a:cs typeface="Noto Sans" pitchFamily="34" charset="-120"/>
              </a:rPr>
              <a:t> IA</a:t>
            </a:r>
            <a:endParaRPr lang="en-US" sz="2400" dirty="0"/>
          </a:p>
        </p:txBody>
      </p:sp>
      <p:pic>
        <p:nvPicPr>
          <p:cNvPr id="5" name="Imagem 4">
            <a:extLst>
              <a:ext uri="{FF2B5EF4-FFF2-40B4-BE49-F238E27FC236}">
                <a16:creationId xmlns:a16="http://schemas.microsoft.com/office/drawing/2014/main" id="{513624F9-8A1D-C62A-6339-BC722A780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94"/>
            <a:ext cx="5792537" cy="6088004"/>
          </a:xfrm>
          <a:prstGeom prst="rect">
            <a:avLst/>
          </a:prstGeom>
        </p:spPr>
      </p:pic>
      <p:pic>
        <p:nvPicPr>
          <p:cNvPr id="2" name="Imagem 1">
            <a:extLst>
              <a:ext uri="{FF2B5EF4-FFF2-40B4-BE49-F238E27FC236}">
                <a16:creationId xmlns:a16="http://schemas.microsoft.com/office/drawing/2014/main" id="{637C804D-D255-BEFE-B69C-75B44077A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382" y="7994"/>
            <a:ext cx="6206145" cy="6024797"/>
          </a:xfrm>
          <a:prstGeom prst="rect">
            <a:avLst/>
          </a:prstGeom>
        </p:spPr>
      </p:pic>
      <p:sp>
        <p:nvSpPr>
          <p:cNvPr id="3" name="Retângulo 2">
            <a:extLst>
              <a:ext uri="{FF2B5EF4-FFF2-40B4-BE49-F238E27FC236}">
                <a16:creationId xmlns:a16="http://schemas.microsoft.com/office/drawing/2014/main" id="{63FA84CD-564A-A876-A208-23B6FD75B101}"/>
              </a:ext>
            </a:extLst>
          </p:cNvPr>
          <p:cNvSpPr/>
          <p:nvPr/>
        </p:nvSpPr>
        <p:spPr>
          <a:xfrm>
            <a:off x="152473" y="3072984"/>
            <a:ext cx="5680909" cy="1004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1D59457-A202-08C4-E6F9-C8BEE0CCC0D9}"/>
              </a:ext>
            </a:extLst>
          </p:cNvPr>
          <p:cNvSpPr/>
          <p:nvPr/>
        </p:nvSpPr>
        <p:spPr>
          <a:xfrm>
            <a:off x="6076083" y="527159"/>
            <a:ext cx="5680909" cy="7769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8989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A1A9E-B3DF-07C6-C779-600FBE1667C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DAC83DB-49F6-6CD6-94C4-2A0D1034E16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EEB9B1D-9156-839B-F968-95BBDF1D75C2}"/>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EC36807-DF48-53A1-F032-38E7068343C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84E2302-086A-D547-36B1-E3A9E8F9DC7B}"/>
              </a:ext>
            </a:extLst>
          </p:cNvPr>
          <p:cNvSpPr/>
          <p:nvPr/>
        </p:nvSpPr>
        <p:spPr>
          <a:xfrm>
            <a:off x="821963" y="703298"/>
            <a:ext cx="5129134" cy="461665"/>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Grandes LLMs</a:t>
            </a:r>
            <a:endParaRPr lang="en-US" sz="3000" dirty="0"/>
          </a:p>
        </p:txBody>
      </p:sp>
      <p:sp>
        <p:nvSpPr>
          <p:cNvPr id="25" name="Shape 15">
            <a:extLst>
              <a:ext uri="{FF2B5EF4-FFF2-40B4-BE49-F238E27FC236}">
                <a16:creationId xmlns:a16="http://schemas.microsoft.com/office/drawing/2014/main" id="{FFC3F992-B0FE-BFD2-407E-40B6C9F656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2CCD3D-6FF2-5F4F-6696-08A9E475969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FD561A1-62E0-BC1F-1F6D-39F58D1A838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16FA9A2-5FF0-7956-10BA-FAF76BB67DA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79D1C2B-890C-9FF5-9714-C4EE2E922EB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1C8E089-B8F0-5A6D-C4FC-1B7590C9E4A1}"/>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026" name="Picture 2" descr="Google Gemini">
            <a:extLst>
              <a:ext uri="{FF2B5EF4-FFF2-40B4-BE49-F238E27FC236}">
                <a16:creationId xmlns:a16="http://schemas.microsoft.com/office/drawing/2014/main" id="{11B0132D-6A29-0F52-37DC-CCA8FCE96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980" y="1801120"/>
            <a:ext cx="2837015" cy="15958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2BC0F363-908F-3A4F-0FEB-2DDBC52D796D}"/>
              </a:ext>
            </a:extLst>
          </p:cNvPr>
          <p:cNvPicPr>
            <a:picLocks noChangeAspect="1"/>
          </p:cNvPicPr>
          <p:nvPr/>
        </p:nvPicPr>
        <p:blipFill>
          <a:blip r:embed="rId6"/>
          <a:stretch>
            <a:fillRect/>
          </a:stretch>
        </p:blipFill>
        <p:spPr>
          <a:xfrm>
            <a:off x="8321095" y="1943415"/>
            <a:ext cx="2567622" cy="1350676"/>
          </a:xfrm>
          <a:prstGeom prst="rect">
            <a:avLst/>
          </a:prstGeom>
        </p:spPr>
      </p:pic>
      <p:pic>
        <p:nvPicPr>
          <p:cNvPr id="9" name="Imagem 8">
            <a:extLst>
              <a:ext uri="{FF2B5EF4-FFF2-40B4-BE49-F238E27FC236}">
                <a16:creationId xmlns:a16="http://schemas.microsoft.com/office/drawing/2014/main" id="{6F704B95-D18C-7CC5-0956-91A371AB1167}"/>
              </a:ext>
            </a:extLst>
          </p:cNvPr>
          <p:cNvPicPr>
            <a:picLocks noChangeAspect="1"/>
          </p:cNvPicPr>
          <p:nvPr/>
        </p:nvPicPr>
        <p:blipFill>
          <a:blip r:embed="rId7"/>
          <a:stretch>
            <a:fillRect/>
          </a:stretch>
        </p:blipFill>
        <p:spPr>
          <a:xfrm>
            <a:off x="4283479" y="2359384"/>
            <a:ext cx="2321758" cy="498000"/>
          </a:xfrm>
          <a:prstGeom prst="rect">
            <a:avLst/>
          </a:prstGeom>
        </p:spPr>
      </p:pic>
      <p:pic>
        <p:nvPicPr>
          <p:cNvPr id="1038" name="Picture 14" descr="Grok apologizes for creating image of young girls in “sexualized attire” |  Malwarebytes">
            <a:extLst>
              <a:ext uri="{FF2B5EF4-FFF2-40B4-BE49-F238E27FC236}">
                <a16:creationId xmlns:a16="http://schemas.microsoft.com/office/drawing/2014/main" id="{6143AC5A-75A5-ADCA-C553-B0BE343EEB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374" y="3791481"/>
            <a:ext cx="2322226" cy="130625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9018041B-0B57-7125-13CB-C5375A3BEAD8}"/>
              </a:ext>
            </a:extLst>
          </p:cNvPr>
          <p:cNvPicPr>
            <a:picLocks noChangeAspect="1"/>
          </p:cNvPicPr>
          <p:nvPr/>
        </p:nvPicPr>
        <p:blipFill>
          <a:blip r:embed="rId9"/>
          <a:stretch>
            <a:fillRect/>
          </a:stretch>
        </p:blipFill>
        <p:spPr>
          <a:xfrm>
            <a:off x="4283479" y="3803551"/>
            <a:ext cx="2701354" cy="1350677"/>
          </a:xfrm>
          <a:prstGeom prst="rect">
            <a:avLst/>
          </a:prstGeom>
        </p:spPr>
      </p:pic>
      <p:pic>
        <p:nvPicPr>
          <p:cNvPr id="13" name="Imagem 12">
            <a:extLst>
              <a:ext uri="{FF2B5EF4-FFF2-40B4-BE49-F238E27FC236}">
                <a16:creationId xmlns:a16="http://schemas.microsoft.com/office/drawing/2014/main" id="{A8E7E092-3472-A36D-88B5-2F1AFEDB4509}"/>
              </a:ext>
            </a:extLst>
          </p:cNvPr>
          <p:cNvPicPr>
            <a:picLocks noChangeAspect="1"/>
          </p:cNvPicPr>
          <p:nvPr/>
        </p:nvPicPr>
        <p:blipFill>
          <a:blip r:embed="rId10"/>
          <a:stretch>
            <a:fillRect/>
          </a:stretch>
        </p:blipFill>
        <p:spPr>
          <a:xfrm>
            <a:off x="8410812" y="3695701"/>
            <a:ext cx="2857500" cy="1504950"/>
          </a:xfrm>
          <a:prstGeom prst="rect">
            <a:avLst/>
          </a:prstGeom>
        </p:spPr>
      </p:pic>
    </p:spTree>
    <p:extLst>
      <p:ext uri="{BB962C8B-B14F-4D97-AF65-F5344CB8AC3E}">
        <p14:creationId xmlns:p14="http://schemas.microsoft.com/office/powerpoint/2010/main" val="3635436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253288"/>
          </a:xfrm>
          <a:prstGeom prst="rect">
            <a:avLst/>
          </a:prstGeom>
        </p:spPr>
      </p:pic>
      <p:sp>
        <p:nvSpPr>
          <p:cNvPr id="3" name="Text 0"/>
          <p:cNvSpPr/>
          <p:nvPr/>
        </p:nvSpPr>
        <p:spPr>
          <a:xfrm>
            <a:off x="762000" y="445710"/>
            <a:ext cx="3430426"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Assistentes de </a:t>
            </a:r>
            <a:endParaRPr lang="en-US" sz="3600" dirty="0"/>
          </a:p>
        </p:txBody>
      </p:sp>
      <p:sp>
        <p:nvSpPr>
          <p:cNvPr id="4" name="Text 1"/>
          <p:cNvSpPr/>
          <p:nvPr/>
        </p:nvSpPr>
        <p:spPr>
          <a:xfrm>
            <a:off x="4221659" y="445710"/>
            <a:ext cx="49853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IA</a:t>
            </a:r>
            <a:endParaRPr lang="en-US" sz="3600" dirty="0"/>
          </a:p>
        </p:txBody>
      </p:sp>
      <p:sp>
        <p:nvSpPr>
          <p:cNvPr id="5" name="Shape 2"/>
          <p:cNvSpPr/>
          <p:nvPr/>
        </p:nvSpPr>
        <p:spPr>
          <a:xfrm>
            <a:off x="762000" y="1352551"/>
            <a:ext cx="400051" cy="400051"/>
          </a:xfrm>
          <a:prstGeom prst="ellipse">
            <a:avLst/>
          </a:prstGeom>
          <a:solidFill>
            <a:srgbClr val="FF6B35"/>
          </a:solidFill>
          <a:ln/>
        </p:spPr>
        <p:txBody>
          <a:bodyPr/>
          <a:lstStyle/>
          <a:p>
            <a:endParaRPr lang="pt-BR" sz="1467"/>
          </a:p>
        </p:txBody>
      </p:sp>
      <p:sp>
        <p:nvSpPr>
          <p:cNvPr id="6" name="Text 3"/>
          <p:cNvSpPr/>
          <p:nvPr/>
        </p:nvSpPr>
        <p:spPr>
          <a:xfrm>
            <a:off x="909927" y="14396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1</a:t>
            </a:r>
            <a:endParaRPr lang="en-US" sz="1467" dirty="0"/>
          </a:p>
        </p:txBody>
      </p:sp>
      <p:sp>
        <p:nvSpPr>
          <p:cNvPr id="7" name="Text 4"/>
          <p:cNvSpPr/>
          <p:nvPr/>
        </p:nvSpPr>
        <p:spPr>
          <a:xfrm>
            <a:off x="1314451" y="1439674"/>
            <a:ext cx="224741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Cria agentes específicos</a:t>
            </a:r>
            <a:endParaRPr lang="en-US" sz="1467" dirty="0"/>
          </a:p>
        </p:txBody>
      </p:sp>
      <p:sp>
        <p:nvSpPr>
          <p:cNvPr id="8" name="Shape 5"/>
          <p:cNvSpPr/>
          <p:nvPr/>
        </p:nvSpPr>
        <p:spPr>
          <a:xfrm>
            <a:off x="762000" y="1885951"/>
            <a:ext cx="400051" cy="400051"/>
          </a:xfrm>
          <a:prstGeom prst="ellipse">
            <a:avLst/>
          </a:prstGeom>
          <a:solidFill>
            <a:srgbClr val="FF6B35"/>
          </a:solidFill>
          <a:ln/>
        </p:spPr>
        <p:txBody>
          <a:bodyPr/>
          <a:lstStyle/>
          <a:p>
            <a:endParaRPr lang="pt-BR" sz="1467"/>
          </a:p>
        </p:txBody>
      </p:sp>
      <p:sp>
        <p:nvSpPr>
          <p:cNvPr id="9" name="Text 6"/>
          <p:cNvSpPr/>
          <p:nvPr/>
        </p:nvSpPr>
        <p:spPr>
          <a:xfrm>
            <a:off x="909927" y="19730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2</a:t>
            </a:r>
            <a:endParaRPr lang="en-US" sz="1467" dirty="0"/>
          </a:p>
        </p:txBody>
      </p:sp>
      <p:sp>
        <p:nvSpPr>
          <p:cNvPr id="10" name="Text 7"/>
          <p:cNvSpPr/>
          <p:nvPr/>
        </p:nvSpPr>
        <p:spPr>
          <a:xfrm>
            <a:off x="1314451" y="1973074"/>
            <a:ext cx="309059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Mapeia a tarefa detalhadamente</a:t>
            </a:r>
            <a:endParaRPr lang="en-US" sz="1467" dirty="0"/>
          </a:p>
        </p:txBody>
      </p:sp>
      <p:sp>
        <p:nvSpPr>
          <p:cNvPr id="11" name="Shape 8"/>
          <p:cNvSpPr/>
          <p:nvPr/>
        </p:nvSpPr>
        <p:spPr>
          <a:xfrm>
            <a:off x="762000" y="2419351"/>
            <a:ext cx="400051" cy="400051"/>
          </a:xfrm>
          <a:prstGeom prst="ellipse">
            <a:avLst/>
          </a:prstGeom>
          <a:solidFill>
            <a:srgbClr val="FF6B35"/>
          </a:solidFill>
          <a:ln/>
        </p:spPr>
        <p:txBody>
          <a:bodyPr/>
          <a:lstStyle/>
          <a:p>
            <a:endParaRPr lang="pt-BR" sz="1467"/>
          </a:p>
        </p:txBody>
      </p:sp>
      <p:sp>
        <p:nvSpPr>
          <p:cNvPr id="12" name="Text 9"/>
          <p:cNvSpPr/>
          <p:nvPr/>
        </p:nvSpPr>
        <p:spPr>
          <a:xfrm>
            <a:off x="909927" y="25064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3</a:t>
            </a:r>
            <a:endParaRPr lang="en-US" sz="1467" dirty="0"/>
          </a:p>
        </p:txBody>
      </p:sp>
      <p:sp>
        <p:nvSpPr>
          <p:cNvPr id="13" name="Text 10"/>
          <p:cNvSpPr/>
          <p:nvPr/>
        </p:nvSpPr>
        <p:spPr>
          <a:xfrm>
            <a:off x="1314451" y="2506474"/>
            <a:ext cx="238046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Forneça arquivos e dados</a:t>
            </a:r>
            <a:endParaRPr lang="en-US" sz="1467" dirty="0"/>
          </a:p>
        </p:txBody>
      </p:sp>
      <p:sp>
        <p:nvSpPr>
          <p:cNvPr id="14" name="Shape 11"/>
          <p:cNvSpPr/>
          <p:nvPr/>
        </p:nvSpPr>
        <p:spPr>
          <a:xfrm>
            <a:off x="762000" y="2952751"/>
            <a:ext cx="400051" cy="400051"/>
          </a:xfrm>
          <a:prstGeom prst="ellipse">
            <a:avLst/>
          </a:prstGeom>
          <a:solidFill>
            <a:srgbClr val="FF6B35"/>
          </a:solidFill>
          <a:ln/>
        </p:spPr>
        <p:txBody>
          <a:bodyPr/>
          <a:lstStyle/>
          <a:p>
            <a:endParaRPr lang="pt-BR" sz="1467"/>
          </a:p>
        </p:txBody>
      </p:sp>
      <p:sp>
        <p:nvSpPr>
          <p:cNvPr id="15" name="Text 12"/>
          <p:cNvSpPr/>
          <p:nvPr/>
        </p:nvSpPr>
        <p:spPr>
          <a:xfrm>
            <a:off x="909927" y="30398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4</a:t>
            </a:r>
            <a:endParaRPr lang="en-US" sz="1467" dirty="0"/>
          </a:p>
        </p:txBody>
      </p:sp>
      <p:sp>
        <p:nvSpPr>
          <p:cNvPr id="16" name="Text 13"/>
          <p:cNvSpPr/>
          <p:nvPr/>
        </p:nvSpPr>
        <p:spPr>
          <a:xfrm>
            <a:off x="1314451" y="3039874"/>
            <a:ext cx="316112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Escreva instruções e regras claras</a:t>
            </a:r>
            <a:endParaRPr lang="en-US" sz="1467" dirty="0"/>
          </a:p>
        </p:txBody>
      </p:sp>
      <p:sp>
        <p:nvSpPr>
          <p:cNvPr id="17" name="Shape 14"/>
          <p:cNvSpPr/>
          <p:nvPr/>
        </p:nvSpPr>
        <p:spPr>
          <a:xfrm>
            <a:off x="762000" y="3486151"/>
            <a:ext cx="400051" cy="400051"/>
          </a:xfrm>
          <a:prstGeom prst="ellipse">
            <a:avLst/>
          </a:prstGeom>
          <a:solidFill>
            <a:srgbClr val="FF6B35"/>
          </a:solidFill>
          <a:ln/>
        </p:spPr>
        <p:txBody>
          <a:bodyPr/>
          <a:lstStyle/>
          <a:p>
            <a:endParaRPr lang="pt-BR" sz="1467"/>
          </a:p>
        </p:txBody>
      </p:sp>
      <p:sp>
        <p:nvSpPr>
          <p:cNvPr id="18" name="Text 15"/>
          <p:cNvSpPr/>
          <p:nvPr/>
        </p:nvSpPr>
        <p:spPr>
          <a:xfrm>
            <a:off x="909927" y="35732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5</a:t>
            </a:r>
            <a:endParaRPr lang="en-US" sz="1467" dirty="0"/>
          </a:p>
        </p:txBody>
      </p:sp>
      <p:sp>
        <p:nvSpPr>
          <p:cNvPr id="19" name="Text 16"/>
          <p:cNvSpPr/>
          <p:nvPr/>
        </p:nvSpPr>
        <p:spPr>
          <a:xfrm>
            <a:off x="1314451" y="3573274"/>
            <a:ext cx="127118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Teste e refine</a:t>
            </a:r>
            <a:endParaRPr lang="en-US" sz="1467" dirty="0"/>
          </a:p>
        </p:txBody>
      </p:sp>
      <p:sp>
        <p:nvSpPr>
          <p:cNvPr id="20" name="Shape 17"/>
          <p:cNvSpPr/>
          <p:nvPr/>
        </p:nvSpPr>
        <p:spPr>
          <a:xfrm>
            <a:off x="762000" y="4171951"/>
            <a:ext cx="5095875" cy="1233488"/>
          </a:xfrm>
          <a:prstGeom prst="rect">
            <a:avLst/>
          </a:prstGeom>
          <a:solidFill>
            <a:srgbClr val="F5F7FA"/>
          </a:solidFill>
          <a:ln/>
        </p:spPr>
        <p:txBody>
          <a:bodyPr/>
          <a:lstStyle/>
          <a:p>
            <a:endParaRPr lang="pt-BR" sz="1467"/>
          </a:p>
        </p:txBody>
      </p:sp>
      <p:sp>
        <p:nvSpPr>
          <p:cNvPr id="21" name="Shape 18"/>
          <p:cNvSpPr/>
          <p:nvPr/>
        </p:nvSpPr>
        <p:spPr>
          <a:xfrm>
            <a:off x="762001" y="4171951"/>
            <a:ext cx="47625" cy="1233488"/>
          </a:xfrm>
          <a:prstGeom prst="rect">
            <a:avLst/>
          </a:prstGeom>
          <a:solidFill>
            <a:srgbClr val="FF6B35"/>
          </a:solidFill>
          <a:ln/>
        </p:spPr>
        <p:txBody>
          <a:bodyPr/>
          <a:lstStyle/>
          <a:p>
            <a:endParaRPr lang="pt-BR" sz="1467"/>
          </a:p>
        </p:txBody>
      </p:sp>
      <p:sp>
        <p:nvSpPr>
          <p:cNvPr id="22" name="Text 19"/>
          <p:cNvSpPr/>
          <p:nvPr/>
        </p:nvSpPr>
        <p:spPr>
          <a:xfrm>
            <a:off x="952501" y="4385299"/>
            <a:ext cx="1707199" cy="225767"/>
          </a:xfrm>
          <a:prstGeom prst="rect">
            <a:avLst/>
          </a:prstGeom>
          <a:noFill/>
          <a:ln/>
        </p:spPr>
        <p:txBody>
          <a:bodyPr wrap="none" lIns="0" tIns="0" rIns="0" bIns="0" rtlCol="0" anchor="ctr">
            <a:spAutoFit/>
          </a:bodyPr>
          <a:lstStyle/>
          <a:p>
            <a:r>
              <a:rPr lang="en-US" sz="1467" b="1" dirty="0">
                <a:solidFill>
                  <a:srgbClr val="0A1E3D"/>
                </a:solidFill>
                <a:latin typeface="Noto Sans" pitchFamily="34" charset="0"/>
                <a:ea typeface="Noto Sans" pitchFamily="34" charset="-122"/>
                <a:cs typeface="Noto Sans" pitchFamily="34" charset="-120"/>
              </a:rPr>
              <a:t>Exemplos Práticos</a:t>
            </a:r>
            <a:endParaRPr lang="en-US" sz="1467" dirty="0"/>
          </a:p>
        </p:txBody>
      </p:sp>
      <p:sp>
        <p:nvSpPr>
          <p:cNvPr id="23" name="Text 20"/>
          <p:cNvSpPr/>
          <p:nvPr/>
        </p:nvSpPr>
        <p:spPr>
          <a:xfrm>
            <a:off x="952501" y="4736534"/>
            <a:ext cx="4045979"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análise de constitucionalidade</a:t>
            </a:r>
            <a:endParaRPr lang="en-US" sz="1467" dirty="0"/>
          </a:p>
        </p:txBody>
      </p:sp>
      <p:sp>
        <p:nvSpPr>
          <p:cNvPr id="24" name="Text 21"/>
          <p:cNvSpPr/>
          <p:nvPr/>
        </p:nvSpPr>
        <p:spPr>
          <a:xfrm>
            <a:off x="952501" y="4979421"/>
            <a:ext cx="3072957"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criação de roteiros </a:t>
            </a:r>
            <a:endParaRPr lang="en-US" sz="1467" dirty="0"/>
          </a:p>
        </p:txBody>
      </p:sp>
      <p:sp>
        <p:nvSpPr>
          <p:cNvPr id="25" name="Shape 22"/>
          <p:cNvSpPr/>
          <p:nvPr/>
        </p:nvSpPr>
        <p:spPr>
          <a:xfrm>
            <a:off x="6334125" y="381000"/>
            <a:ext cx="5095875" cy="1062037"/>
          </a:xfrm>
          <a:prstGeom prst="rect">
            <a:avLst/>
          </a:prstGeom>
          <a:solidFill>
            <a:srgbClr val="FF8555"/>
          </a:solidFill>
          <a:ln/>
        </p:spPr>
        <p:txBody>
          <a:bodyPr/>
          <a:lstStyle/>
          <a:p>
            <a:endParaRPr lang="pt-BR" sz="1600"/>
          </a:p>
        </p:txBody>
      </p:sp>
      <p:sp>
        <p:nvSpPr>
          <p:cNvPr id="26" name="Text 23"/>
          <p:cNvSpPr/>
          <p:nvPr/>
        </p:nvSpPr>
        <p:spPr>
          <a:xfrm>
            <a:off x="8744203" y="63888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27" name="Text 24"/>
          <p:cNvSpPr/>
          <p:nvPr/>
        </p:nvSpPr>
        <p:spPr>
          <a:xfrm>
            <a:off x="8012415" y="1044893"/>
            <a:ext cx="1739259"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Definir Objetivo </a:t>
            </a:r>
            <a:endParaRPr lang="en-US" sz="1600" dirty="0"/>
          </a:p>
        </p:txBody>
      </p:sp>
      <p:sp>
        <p:nvSpPr>
          <p:cNvPr id="28" name="Shape 25"/>
          <p:cNvSpPr/>
          <p:nvPr/>
        </p:nvSpPr>
        <p:spPr>
          <a:xfrm>
            <a:off x="6334125" y="1595438"/>
            <a:ext cx="5095875" cy="1062037"/>
          </a:xfrm>
          <a:prstGeom prst="rect">
            <a:avLst/>
          </a:prstGeom>
          <a:solidFill>
            <a:srgbClr val="FF8555"/>
          </a:solidFill>
          <a:ln/>
        </p:spPr>
        <p:txBody>
          <a:bodyPr/>
          <a:lstStyle/>
          <a:p>
            <a:endParaRPr lang="pt-BR" sz="1600"/>
          </a:p>
        </p:txBody>
      </p:sp>
      <p:sp>
        <p:nvSpPr>
          <p:cNvPr id="29" name="Text 26"/>
          <p:cNvSpPr/>
          <p:nvPr/>
        </p:nvSpPr>
        <p:spPr>
          <a:xfrm>
            <a:off x="8744203" y="1853326"/>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0" name="Text 27"/>
          <p:cNvSpPr/>
          <p:nvPr/>
        </p:nvSpPr>
        <p:spPr>
          <a:xfrm>
            <a:off x="7930682" y="2259330"/>
            <a:ext cx="1902765"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Configurar Dados </a:t>
            </a:r>
            <a:endParaRPr lang="en-US" sz="1600" dirty="0"/>
          </a:p>
        </p:txBody>
      </p:sp>
      <p:sp>
        <p:nvSpPr>
          <p:cNvPr id="31" name="Shape 28"/>
          <p:cNvSpPr/>
          <p:nvPr/>
        </p:nvSpPr>
        <p:spPr>
          <a:xfrm>
            <a:off x="6334125" y="2809875"/>
            <a:ext cx="5095875" cy="1062037"/>
          </a:xfrm>
          <a:prstGeom prst="rect">
            <a:avLst/>
          </a:prstGeom>
          <a:solidFill>
            <a:srgbClr val="FF8555"/>
          </a:solidFill>
          <a:ln/>
        </p:spPr>
        <p:txBody>
          <a:bodyPr/>
          <a:lstStyle/>
          <a:p>
            <a:endParaRPr lang="pt-BR" sz="1600"/>
          </a:p>
        </p:txBody>
      </p:sp>
      <p:sp>
        <p:nvSpPr>
          <p:cNvPr id="32" name="Text 29"/>
          <p:cNvSpPr/>
          <p:nvPr/>
        </p:nvSpPr>
        <p:spPr>
          <a:xfrm>
            <a:off x="8744203" y="3067763"/>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3" name="Text 30"/>
          <p:cNvSpPr/>
          <p:nvPr/>
        </p:nvSpPr>
        <p:spPr>
          <a:xfrm>
            <a:off x="7894595" y="3473769"/>
            <a:ext cx="197490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Treinar Assistente </a:t>
            </a:r>
            <a:endParaRPr lang="en-US" sz="1600" dirty="0"/>
          </a:p>
        </p:txBody>
      </p:sp>
      <p:sp>
        <p:nvSpPr>
          <p:cNvPr id="34" name="Shape 31"/>
          <p:cNvSpPr/>
          <p:nvPr/>
        </p:nvSpPr>
        <p:spPr>
          <a:xfrm>
            <a:off x="6334125" y="4024312"/>
            <a:ext cx="5095875" cy="1062037"/>
          </a:xfrm>
          <a:prstGeom prst="rect">
            <a:avLst/>
          </a:prstGeom>
          <a:solidFill>
            <a:srgbClr val="FF8555"/>
          </a:solidFill>
          <a:ln/>
        </p:spPr>
        <p:txBody>
          <a:bodyPr/>
          <a:lstStyle/>
          <a:p>
            <a:endParaRPr lang="pt-BR" sz="1600"/>
          </a:p>
        </p:txBody>
      </p:sp>
      <p:sp>
        <p:nvSpPr>
          <p:cNvPr id="35" name="Text 32"/>
          <p:cNvSpPr/>
          <p:nvPr/>
        </p:nvSpPr>
        <p:spPr>
          <a:xfrm>
            <a:off x="8744203" y="4282201"/>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6" name="Text 33"/>
          <p:cNvSpPr/>
          <p:nvPr/>
        </p:nvSpPr>
        <p:spPr>
          <a:xfrm>
            <a:off x="8017242" y="4688206"/>
            <a:ext cx="1729641"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Testar e Ajustar </a:t>
            </a:r>
            <a:endParaRPr lang="en-US" sz="1600" dirty="0"/>
          </a:p>
        </p:txBody>
      </p:sp>
      <p:sp>
        <p:nvSpPr>
          <p:cNvPr id="37" name="Shape 34"/>
          <p:cNvSpPr/>
          <p:nvPr/>
        </p:nvSpPr>
        <p:spPr>
          <a:xfrm>
            <a:off x="6334125" y="5238751"/>
            <a:ext cx="5095875" cy="1062037"/>
          </a:xfrm>
          <a:prstGeom prst="rect">
            <a:avLst/>
          </a:prstGeom>
          <a:solidFill>
            <a:srgbClr val="1A3A5F"/>
          </a:solidFill>
          <a:ln/>
        </p:spPr>
        <p:txBody>
          <a:bodyPr/>
          <a:lstStyle/>
          <a:p>
            <a:endParaRPr lang="pt-BR" sz="1600"/>
          </a:p>
        </p:txBody>
      </p:sp>
      <p:sp>
        <p:nvSpPr>
          <p:cNvPr id="38" name="Text 35"/>
          <p:cNvSpPr/>
          <p:nvPr/>
        </p:nvSpPr>
        <p:spPr>
          <a:xfrm>
            <a:off x="8744203" y="549663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9" name="Text 36"/>
          <p:cNvSpPr/>
          <p:nvPr/>
        </p:nvSpPr>
        <p:spPr>
          <a:xfrm>
            <a:off x="7918658" y="5902643"/>
            <a:ext cx="192681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Assistente Pronto </a:t>
            </a:r>
            <a:endParaRPr lang="en-US" sz="1600" dirty="0"/>
          </a:p>
        </p:txBody>
      </p:sp>
      <p:sp>
        <p:nvSpPr>
          <p:cNvPr id="40" name="Shape 37"/>
          <p:cNvSpPr/>
          <p:nvPr/>
        </p:nvSpPr>
        <p:spPr>
          <a:xfrm>
            <a:off x="0" y="6491288"/>
            <a:ext cx="12192000" cy="762000"/>
          </a:xfrm>
          <a:prstGeom prst="rect">
            <a:avLst/>
          </a:prstGeom>
          <a:solidFill>
            <a:srgbClr val="FF6B35"/>
          </a:solidFill>
          <a:ln/>
        </p:spPr>
        <p:txBody>
          <a:bodyPr/>
          <a:lstStyle/>
          <a:p>
            <a:endParaRPr lang="pt-BR" sz="2400"/>
          </a:p>
        </p:txBody>
      </p:sp>
      <p:sp>
        <p:nvSpPr>
          <p:cNvPr id="41" name="Shape 38"/>
          <p:cNvSpPr/>
          <p:nvPr/>
        </p:nvSpPr>
        <p:spPr>
          <a:xfrm>
            <a:off x="3657600" y="6586538"/>
            <a:ext cx="8534400" cy="666751"/>
          </a:xfrm>
          <a:prstGeom prst="rect">
            <a:avLst/>
          </a:prstGeom>
          <a:solidFill>
            <a:srgbClr val="FFFFFF"/>
          </a:solidFill>
          <a:ln/>
        </p:spPr>
        <p:txBody>
          <a:bodyPr/>
          <a:lstStyle/>
          <a:p>
            <a:endParaRPr lang="pt-BR" sz="2400"/>
          </a:p>
        </p:txBody>
      </p:sp>
      <p:sp>
        <p:nvSpPr>
          <p:cNvPr id="42" name="Shape 39"/>
          <p:cNvSpPr/>
          <p:nvPr/>
        </p:nvSpPr>
        <p:spPr>
          <a:xfrm>
            <a:off x="0" y="6967537"/>
            <a:ext cx="12192000" cy="285751"/>
          </a:xfrm>
          <a:prstGeom prst="rect">
            <a:avLst/>
          </a:prstGeom>
          <a:solidFill>
            <a:srgbClr val="0A1E3D"/>
          </a:solidFill>
          <a:ln/>
        </p:spPr>
        <p:txBody>
          <a:bodyPr/>
          <a:lstStyle/>
          <a:p>
            <a:endParaRPr lang="pt-BR" sz="2400"/>
          </a:p>
        </p:txBody>
      </p:sp>
      <p:sp>
        <p:nvSpPr>
          <p:cNvPr id="43" name="Text 40"/>
          <p:cNvSpPr/>
          <p:nvPr/>
        </p:nvSpPr>
        <p:spPr>
          <a:xfrm>
            <a:off x="381000" y="660593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44" name="Shape 41"/>
          <p:cNvSpPr/>
          <p:nvPr/>
        </p:nvSpPr>
        <p:spPr>
          <a:xfrm>
            <a:off x="11239501" y="6491289"/>
            <a:ext cx="571500" cy="571500"/>
          </a:xfrm>
          <a:prstGeom prst="ellipse">
            <a:avLst/>
          </a:prstGeom>
          <a:solidFill>
            <a:srgbClr val="FFFFFF"/>
          </a:solidFill>
          <a:ln/>
        </p:spPr>
        <p:txBody>
          <a:bodyPr/>
          <a:lstStyle/>
          <a:p>
            <a:endParaRPr lang="pt-BR" sz="2400"/>
          </a:p>
        </p:txBody>
      </p:sp>
      <p:pic>
        <p:nvPicPr>
          <p:cNvPr id="45" name="Image 1" descr="preencoded.png"/>
          <p:cNvPicPr>
            <a:picLocks noChangeAspect="1"/>
          </p:cNvPicPr>
          <p:nvPr/>
        </p:nvPicPr>
        <p:blipFill>
          <a:blip r:embed="rId4"/>
          <a:stretch>
            <a:fillRect/>
          </a:stretch>
        </p:blipFill>
        <p:spPr>
          <a:xfrm>
            <a:off x="11382375" y="6634163"/>
            <a:ext cx="285751" cy="28575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EB10B3C-CD20-8F0F-AD84-F7A976526A43}"/>
              </a:ext>
            </a:extLst>
          </p:cNvPr>
          <p:cNvPicPr>
            <a:picLocks noChangeAspect="1"/>
          </p:cNvPicPr>
          <p:nvPr/>
        </p:nvPicPr>
        <p:blipFill>
          <a:blip r:embed="rId2"/>
          <a:stretch>
            <a:fillRect/>
          </a:stretch>
        </p:blipFill>
        <p:spPr>
          <a:xfrm>
            <a:off x="223248" y="670560"/>
            <a:ext cx="11416725" cy="5280235"/>
          </a:xfrm>
          <a:prstGeom prst="rect">
            <a:avLst/>
          </a:prstGeom>
        </p:spPr>
      </p:pic>
    </p:spTree>
    <p:extLst>
      <p:ext uri="{BB962C8B-B14F-4D97-AF65-F5344CB8AC3E}">
        <p14:creationId xmlns:p14="http://schemas.microsoft.com/office/powerpoint/2010/main" val="1481518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Aplicativo, Teams&#10;&#10;O conteúdo gerado por IA pode estar incorreto.">
            <a:extLst>
              <a:ext uri="{FF2B5EF4-FFF2-40B4-BE49-F238E27FC236}">
                <a16:creationId xmlns:a16="http://schemas.microsoft.com/office/drawing/2014/main" id="{1556419F-3EAA-732B-4D51-553A477B944B}"/>
              </a:ext>
            </a:extLst>
          </p:cNvPr>
          <p:cNvPicPr>
            <a:picLocks noChangeAspect="1"/>
          </p:cNvPicPr>
          <p:nvPr/>
        </p:nvPicPr>
        <p:blipFill>
          <a:blip r:embed="rId2"/>
          <a:stretch>
            <a:fillRect/>
          </a:stretch>
        </p:blipFill>
        <p:spPr>
          <a:xfrm>
            <a:off x="0" y="399062"/>
            <a:ext cx="12192000" cy="6059875"/>
          </a:xfrm>
          <a:prstGeom prst="rect">
            <a:avLst/>
          </a:prstGeom>
        </p:spPr>
      </p:pic>
    </p:spTree>
    <p:extLst>
      <p:ext uri="{BB962C8B-B14F-4D97-AF65-F5344CB8AC3E}">
        <p14:creationId xmlns:p14="http://schemas.microsoft.com/office/powerpoint/2010/main" val="2752495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46E6D-EF75-675C-8CF6-A4F01B8EE1D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D9AF3322-F72D-AD21-7D3D-B387355755D6}"/>
              </a:ext>
            </a:extLst>
          </p:cNvPr>
          <p:cNvPicPr>
            <a:picLocks noChangeAspect="1"/>
          </p:cNvPicPr>
          <p:nvPr/>
        </p:nvPicPr>
        <p:blipFill>
          <a:blip r:embed="rId3"/>
          <a:stretch>
            <a:fillRect/>
          </a:stretch>
        </p:blipFill>
        <p:spPr>
          <a:xfrm>
            <a:off x="0" y="0"/>
            <a:ext cx="12192000" cy="6858000"/>
          </a:xfrm>
          <a:prstGeom prst="rect">
            <a:avLst/>
          </a:prstGeom>
        </p:spPr>
      </p:pic>
      <p:sp>
        <p:nvSpPr>
          <p:cNvPr id="15" name="Shape 12">
            <a:extLst>
              <a:ext uri="{FF2B5EF4-FFF2-40B4-BE49-F238E27FC236}">
                <a16:creationId xmlns:a16="http://schemas.microsoft.com/office/drawing/2014/main" id="{AEFB6897-8FA0-03D7-DF7E-38C1042EE85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FABD8ADF-226A-A79D-4088-2B2A2BF86CF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84D5DC84-B2F3-DD29-31E5-45FC5F30D8D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F9A4588A-FF95-66FA-2930-CE1BD3C1410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1E105E8D-FB84-C276-A00E-65B00AB8E2A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6E99D191-0FD7-3AB3-8AF3-54241F64901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FB70E385-3CD6-EC60-AD56-D2F0859A8739}"/>
              </a:ext>
            </a:extLst>
          </p:cNvPr>
          <p:cNvSpPr/>
          <p:nvPr/>
        </p:nvSpPr>
        <p:spPr>
          <a:xfrm>
            <a:off x="257528" y="371224"/>
            <a:ext cx="7409080" cy="369332"/>
          </a:xfrm>
          <a:prstGeom prst="rect">
            <a:avLst/>
          </a:prstGeom>
          <a:noFill/>
          <a:ln/>
        </p:spPr>
        <p:txBody>
          <a:bodyPr wrap="none" lIns="0" tIns="0" rIns="0" bIns="0" rtlCol="0" anchor="ctr">
            <a:spAutoFit/>
          </a:bodyPr>
          <a:lstStyle/>
          <a:p>
            <a:pPr algn="ctr"/>
            <a:r>
              <a:rPr lang="en-US" sz="2400" b="1" dirty="0">
                <a:solidFill>
                  <a:srgbClr val="2C3E50"/>
                </a:solidFill>
                <a:latin typeface="Noto Sans" pitchFamily="34" charset="0"/>
                <a:ea typeface="Noto Sans" pitchFamily="34" charset="-122"/>
                <a:cs typeface="Noto Sans" pitchFamily="34" charset="-120"/>
              </a:rPr>
              <a:t>Como </a:t>
            </a:r>
            <a:r>
              <a:rPr lang="en-US" sz="2400" b="1" i="1" dirty="0">
                <a:solidFill>
                  <a:srgbClr val="FF6B35"/>
                </a:solidFill>
                <a:latin typeface="Noto Sans" pitchFamily="34" charset="0"/>
                <a:ea typeface="Noto Sans" pitchFamily="34" charset="-122"/>
                <a:cs typeface="Noto Sans" pitchFamily="34" charset="-120"/>
              </a:rPr>
              <a:t>”</a:t>
            </a:r>
            <a:r>
              <a:rPr lang="en-US" sz="2400" b="1" i="1" dirty="0" err="1">
                <a:solidFill>
                  <a:srgbClr val="FF6B35"/>
                </a:solidFill>
                <a:latin typeface="Noto Sans" pitchFamily="34" charset="0"/>
                <a:ea typeface="Noto Sans" pitchFamily="34" charset="-122"/>
                <a:cs typeface="Noto Sans" pitchFamily="34" charset="-120"/>
              </a:rPr>
              <a:t>enganar</a:t>
            </a:r>
            <a:r>
              <a:rPr lang="en-US" sz="2400" b="1" i="1" dirty="0">
                <a:solidFill>
                  <a:srgbClr val="FF6B35"/>
                </a:solidFill>
                <a:latin typeface="Noto Sans" pitchFamily="34" charset="0"/>
                <a:ea typeface="Noto Sans" pitchFamily="34" charset="-122"/>
                <a:cs typeface="Noto Sans" pitchFamily="34" charset="-120"/>
              </a:rPr>
              <a:t>”</a:t>
            </a:r>
            <a:r>
              <a:rPr lang="en-US" sz="2400" b="1" dirty="0">
                <a:solidFill>
                  <a:srgbClr val="2C3E50"/>
                </a:solidFill>
                <a:latin typeface="Noto Sans" pitchFamily="34" charset="0"/>
                <a:ea typeface="Noto Sans" pitchFamily="34" charset="-122"/>
                <a:cs typeface="Noto Sans" pitchFamily="34" charset="-120"/>
              </a:rPr>
              <a:t> o ChatGPT e </a:t>
            </a:r>
            <a:r>
              <a:rPr lang="en-US" sz="2400" b="1" dirty="0" err="1">
                <a:solidFill>
                  <a:srgbClr val="2C3E50"/>
                </a:solidFill>
                <a:latin typeface="Noto Sans" pitchFamily="34" charset="0"/>
                <a:ea typeface="Noto Sans" pitchFamily="34" charset="-122"/>
                <a:cs typeface="Noto Sans" pitchFamily="34" charset="-120"/>
              </a:rPr>
              <a:t>criar</a:t>
            </a:r>
            <a:r>
              <a:rPr lang="en-US" sz="2400" b="1" dirty="0">
                <a:solidFill>
                  <a:srgbClr val="2C3E50"/>
                </a:solidFill>
                <a:latin typeface="Noto Sans" pitchFamily="34" charset="0"/>
                <a:ea typeface="Noto Sans" pitchFamily="34" charset="-122"/>
                <a:cs typeface="Noto Sans" pitchFamily="34" charset="-120"/>
              </a:rPr>
              <a:t> um </a:t>
            </a:r>
            <a:r>
              <a:rPr lang="en-US" sz="2400" b="1" dirty="0" err="1">
                <a:solidFill>
                  <a:srgbClr val="2C3E50"/>
                </a:solidFill>
                <a:latin typeface="Noto Sans" pitchFamily="34" charset="0"/>
                <a:ea typeface="Noto Sans" pitchFamily="34" charset="-122"/>
                <a:cs typeface="Noto Sans" pitchFamily="34" charset="-120"/>
              </a:rPr>
              <a:t>assistente</a:t>
            </a:r>
            <a:endParaRPr lang="en-US" sz="2400" dirty="0"/>
          </a:p>
        </p:txBody>
      </p:sp>
      <p:sp>
        <p:nvSpPr>
          <p:cNvPr id="23" name="CaixaDeTexto 22">
            <a:extLst>
              <a:ext uri="{FF2B5EF4-FFF2-40B4-BE49-F238E27FC236}">
                <a16:creationId xmlns:a16="http://schemas.microsoft.com/office/drawing/2014/main" id="{0CFAB059-7C0E-C596-B33F-E895D3C837F4}"/>
              </a:ext>
            </a:extLst>
          </p:cNvPr>
          <p:cNvSpPr txBox="1"/>
          <p:nvPr/>
        </p:nvSpPr>
        <p:spPr>
          <a:xfrm>
            <a:off x="430708" y="1391688"/>
            <a:ext cx="2784245" cy="1816266"/>
          </a:xfrm>
          <a:prstGeom prst="rect">
            <a:avLst/>
          </a:prstGeom>
          <a:noFill/>
        </p:spPr>
        <p:txBody>
          <a:bodyPr wrap="square">
            <a:spAutoFit/>
          </a:bodyPr>
          <a:lstStyle/>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Crie o assistente por meio do chat e dando um nome (como se fosse uma skill que veremos nos próximos slides).</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5" name="Imagem 4">
            <a:extLst>
              <a:ext uri="{FF2B5EF4-FFF2-40B4-BE49-F238E27FC236}">
                <a16:creationId xmlns:a16="http://schemas.microsoft.com/office/drawing/2014/main" id="{033E66E3-A854-D8B6-8A1A-C90AC470484B}"/>
              </a:ext>
            </a:extLst>
          </p:cNvPr>
          <p:cNvPicPr>
            <a:picLocks noChangeAspect="1"/>
          </p:cNvPicPr>
          <p:nvPr/>
        </p:nvPicPr>
        <p:blipFill>
          <a:blip r:embed="rId5"/>
          <a:stretch>
            <a:fillRect/>
          </a:stretch>
        </p:blipFill>
        <p:spPr>
          <a:xfrm>
            <a:off x="3373760" y="740556"/>
            <a:ext cx="8659433" cy="5906324"/>
          </a:xfrm>
          <a:prstGeom prst="rect">
            <a:avLst/>
          </a:prstGeom>
        </p:spPr>
      </p:pic>
    </p:spTree>
    <p:extLst>
      <p:ext uri="{BB962C8B-B14F-4D97-AF65-F5344CB8AC3E}">
        <p14:creationId xmlns:p14="http://schemas.microsoft.com/office/powerpoint/2010/main" val="1574009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D5DF3-E709-51CE-AF16-4638A27ED1D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C277F20-4DB2-7D7E-CE05-C2D8133E11F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3140086-BC78-617D-1C0C-6C99F54FFD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3A6EBA7-CB4D-E7F9-E4E7-F7FC9951B03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12C7801F-4CF3-96B9-C9F7-8043E75E0EFE}"/>
              </a:ext>
            </a:extLst>
          </p:cNvPr>
          <p:cNvSpPr/>
          <p:nvPr/>
        </p:nvSpPr>
        <p:spPr>
          <a:xfrm>
            <a:off x="762001" y="531169"/>
            <a:ext cx="2660985" cy="461665"/>
          </a:xfrm>
          <a:prstGeom prst="rect">
            <a:avLst/>
          </a:prstGeom>
          <a:noFill/>
          <a:ln/>
        </p:spPr>
        <p:txBody>
          <a:bodyPr wrap="none" lIns="0" tIns="0" rIns="0" bIns="0" rtlCol="0" anchor="ctr">
            <a:spAutoFit/>
          </a:bodyPr>
          <a:lstStyle/>
          <a:p>
            <a:r>
              <a:rPr lang="en-US" sz="3000" b="1" dirty="0" err="1">
                <a:solidFill>
                  <a:srgbClr val="FF6B35"/>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solidFill>
                <a:srgbClr val="FF6B35"/>
              </a:solidFill>
            </a:endParaRPr>
          </a:p>
        </p:txBody>
      </p:sp>
      <p:sp>
        <p:nvSpPr>
          <p:cNvPr id="25" name="Shape 15">
            <a:extLst>
              <a:ext uri="{FF2B5EF4-FFF2-40B4-BE49-F238E27FC236}">
                <a16:creationId xmlns:a16="http://schemas.microsoft.com/office/drawing/2014/main" id="{9AE8167A-9DCE-6F72-3500-B90C7B0BABF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0FBFBA8-0711-71E6-F7DF-7AEBCF09ED9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3F938E2-9E92-7552-571E-3F0CDC38DDB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EB44F11-2A67-E962-29F5-1A4E0A3DF9D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56A611B-423B-45A2-F4B4-7F04E6CEEE6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B30D7F5-EBA7-9162-ADA3-189CAFFC3AB1}"/>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282A38-A706-2D51-DB3B-4AD51C65E82F}"/>
              </a:ext>
            </a:extLst>
          </p:cNvPr>
          <p:cNvSpPr txBox="1"/>
          <p:nvPr/>
        </p:nvSpPr>
        <p:spPr>
          <a:xfrm>
            <a:off x="733973" y="1359344"/>
            <a:ext cx="6497144" cy="427809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Se o ChatGPT (e outros </a:t>
            </a:r>
            <a:r>
              <a:rPr lang="pt-BR" sz="1600" dirty="0" err="1">
                <a:latin typeface="Noto Sans" panose="020B0502040504020204" pitchFamily="34" charset="0"/>
                <a:ea typeface="Noto Sans" panose="020B0502040504020204" pitchFamily="34" charset="0"/>
                <a:cs typeface="Noto Sans" panose="020B0502040504020204" pitchFamily="34" charset="0"/>
              </a:rPr>
              <a:t>LLMs</a:t>
            </a:r>
            <a:r>
              <a:rPr lang="pt-BR" sz="1600" dirty="0">
                <a:latin typeface="Noto Sans" panose="020B0502040504020204" pitchFamily="34" charset="0"/>
                <a:ea typeface="Noto Sans" panose="020B0502040504020204" pitchFamily="34" charset="0"/>
                <a:cs typeface="Noto Sans" panose="020B0502040504020204" pitchFamily="34" charset="0"/>
              </a:rPr>
              <a:t>) é como um </a:t>
            </a:r>
            <a:r>
              <a:rPr lang="pt-BR" sz="1600" b="1" dirty="0">
                <a:latin typeface="Noto Sans" panose="020B0502040504020204" pitchFamily="34" charset="0"/>
                <a:ea typeface="Noto Sans" panose="020B0502040504020204" pitchFamily="34" charset="0"/>
                <a:cs typeface="Noto Sans" panose="020B0502040504020204" pitchFamily="34" charset="0"/>
              </a:rPr>
              <a:t>consultor sábio</a:t>
            </a:r>
            <a:r>
              <a:rPr lang="pt-BR" sz="1600" dirty="0">
                <a:latin typeface="Noto Sans" panose="020B0502040504020204" pitchFamily="34" charset="0"/>
                <a:ea typeface="Noto Sans" panose="020B0502040504020204" pitchFamily="34" charset="0"/>
                <a:cs typeface="Noto Sans" panose="020B0502040504020204" pitchFamily="34" charset="0"/>
              </a:rPr>
              <a:t> que tem todas as respostas, um Agente de IA é como um </a:t>
            </a:r>
            <a:r>
              <a:rPr lang="pt-BR" sz="1600" b="1" dirty="0">
                <a:latin typeface="Noto Sans" panose="020B0502040504020204" pitchFamily="34" charset="0"/>
                <a:ea typeface="Noto Sans" panose="020B0502040504020204" pitchFamily="34" charset="0"/>
                <a:cs typeface="Noto Sans" panose="020B0502040504020204" pitchFamily="34" charset="0"/>
              </a:rPr>
              <a:t>estagiário proativo</a:t>
            </a:r>
            <a:r>
              <a:rPr lang="pt-BR" sz="1600" dirty="0">
                <a:latin typeface="Noto Sans" panose="020B0502040504020204" pitchFamily="34" charset="0"/>
                <a:ea typeface="Noto Sans" panose="020B0502040504020204" pitchFamily="34" charset="0"/>
                <a:cs typeface="Noto Sans" panose="020B0502040504020204" pitchFamily="34" charset="0"/>
              </a:rPr>
              <a:t> que tem acesso aos sistemas e pode executar tarefas.</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IA Tradicional (ChatGPT):</a:t>
            </a:r>
            <a:r>
              <a:rPr lang="pt-BR" sz="1600" dirty="0">
                <a:latin typeface="Noto Sans" panose="020B0502040504020204" pitchFamily="34" charset="0"/>
                <a:ea typeface="Noto Sans" panose="020B0502040504020204" pitchFamily="34" charset="0"/>
                <a:cs typeface="Noto Sans" panose="020B0502040504020204" pitchFamily="34" charset="0"/>
              </a:rPr>
              <a:t> Você pede um texto, ela escreve. Ela vive "presa" na caixa de chat. Ela </a:t>
            </a:r>
            <a:r>
              <a:rPr lang="pt-BR" sz="1600" b="1" dirty="0">
                <a:latin typeface="Noto Sans" panose="020B0502040504020204" pitchFamily="34" charset="0"/>
                <a:ea typeface="Noto Sans" panose="020B0502040504020204" pitchFamily="34" charset="0"/>
                <a:cs typeface="Noto Sans" panose="020B0502040504020204" pitchFamily="34" charset="0"/>
              </a:rPr>
              <a:t>pensa</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Agente de IA:</a:t>
            </a:r>
            <a:r>
              <a:rPr lang="pt-BR" sz="1600" dirty="0">
                <a:latin typeface="Noto Sans" panose="020B0502040504020204" pitchFamily="34" charset="0"/>
                <a:ea typeface="Noto Sans" panose="020B0502040504020204" pitchFamily="34" charset="0"/>
                <a:cs typeface="Noto Sans" panose="020B0502040504020204" pitchFamily="34" charset="0"/>
              </a:rPr>
              <a:t> Você dá um objetivo ("Resolva a reclamação deste cidadão"), e ele </a:t>
            </a:r>
            <a:r>
              <a:rPr lang="pt-BR" sz="1600" b="1" dirty="0">
                <a:latin typeface="Noto Sans" panose="020B0502040504020204" pitchFamily="34" charset="0"/>
                <a:ea typeface="Noto Sans" panose="020B0502040504020204" pitchFamily="34" charset="0"/>
                <a:cs typeface="Noto Sans" panose="020B0502040504020204" pitchFamily="34" charset="0"/>
              </a:rPr>
              <a:t>planeja</a:t>
            </a:r>
            <a:r>
              <a:rPr lang="pt-BR" sz="1600" dirty="0">
                <a:latin typeface="Noto Sans" panose="020B0502040504020204" pitchFamily="34" charset="0"/>
                <a:ea typeface="Noto Sans" panose="020B0502040504020204" pitchFamily="34" charset="0"/>
                <a:cs typeface="Noto Sans" panose="020B0502040504020204" pitchFamily="34" charset="0"/>
              </a:rPr>
              <a:t> os passos, </a:t>
            </a:r>
            <a:r>
              <a:rPr lang="pt-BR" sz="1600" b="1" dirty="0">
                <a:latin typeface="Noto Sans" panose="020B0502040504020204" pitchFamily="34" charset="0"/>
                <a:ea typeface="Noto Sans" panose="020B0502040504020204" pitchFamily="34" charset="0"/>
                <a:cs typeface="Noto Sans" panose="020B0502040504020204" pitchFamily="34" charset="0"/>
              </a:rPr>
              <a:t>usa ferramentas</a:t>
            </a:r>
            <a:r>
              <a:rPr lang="pt-BR" sz="1600" dirty="0">
                <a:latin typeface="Noto Sans" panose="020B0502040504020204" pitchFamily="34" charset="0"/>
                <a:ea typeface="Noto Sans" panose="020B0502040504020204" pitchFamily="34" charset="0"/>
                <a:cs typeface="Noto Sans" panose="020B0502040504020204" pitchFamily="34" charset="0"/>
              </a:rPr>
              <a:t> (acessa o sistema da prefeitura, manda e-mail, consulta a lei) e </a:t>
            </a:r>
            <a:r>
              <a:rPr lang="pt-BR" sz="1600" b="1" dirty="0">
                <a:latin typeface="Noto Sans" panose="020B0502040504020204" pitchFamily="34" charset="0"/>
                <a:ea typeface="Noto Sans" panose="020B0502040504020204" pitchFamily="34" charset="0"/>
                <a:cs typeface="Noto Sans" panose="020B0502040504020204" pitchFamily="34" charset="0"/>
              </a:rPr>
              <a:t>executa</a:t>
            </a:r>
            <a:r>
              <a:rPr lang="pt-BR" sz="1600" dirty="0">
                <a:latin typeface="Noto Sans" panose="020B0502040504020204" pitchFamily="34" charset="0"/>
                <a:ea typeface="Noto Sans" panose="020B0502040504020204" pitchFamily="34" charset="0"/>
                <a:cs typeface="Noto Sans" panose="020B0502040504020204" pitchFamily="34" charset="0"/>
              </a:rPr>
              <a:t> o trabalho. Ela </a:t>
            </a:r>
            <a:r>
              <a:rPr lang="pt-BR" sz="1600" b="1" dirty="0">
                <a:latin typeface="Noto Sans" panose="020B0502040504020204" pitchFamily="34" charset="0"/>
                <a:ea typeface="Noto Sans" panose="020B0502040504020204" pitchFamily="34" charset="0"/>
                <a:cs typeface="Noto Sans" panose="020B0502040504020204" pitchFamily="34" charset="0"/>
              </a:rPr>
              <a:t>age</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 Fórmula do Agente</a:t>
            </a:r>
          </a:p>
          <a:p>
            <a:r>
              <a:rPr lang="pt-BR" sz="1600" dirty="0">
                <a:latin typeface="Noto Sans" panose="020B0502040504020204" pitchFamily="34" charset="0"/>
                <a:ea typeface="Noto Sans" panose="020B0502040504020204" pitchFamily="34" charset="0"/>
                <a:cs typeface="Noto Sans" panose="020B0502040504020204" pitchFamily="34" charset="0"/>
              </a:rPr>
              <a:t>Podemos resumir um Agente de IA nesta equação simples:</a:t>
            </a:r>
          </a:p>
          <a:p>
            <a:r>
              <a:rPr lang="pt-BR" sz="1600" b="1" dirty="0">
                <a:latin typeface="Noto Sans" panose="020B0502040504020204" pitchFamily="34" charset="0"/>
                <a:ea typeface="Noto Sans" panose="020B0502040504020204" pitchFamily="34" charset="0"/>
                <a:cs typeface="Noto Sans" panose="020B0502040504020204" pitchFamily="34" charset="0"/>
              </a:rPr>
              <a:t>Agente = Cérebro (LLM) + Ferramentas (Acesso à internet/Sistemas) + Permissão para Agir</a:t>
            </a:r>
            <a:endParaRPr lang="pt-BR" sz="1600" dirty="0">
              <a:latin typeface="Noto Sans" panose="020B0502040504020204" pitchFamily="34" charset="0"/>
              <a:ea typeface="Noto Sans" panose="020B0502040504020204" pitchFamily="34" charset="0"/>
              <a:cs typeface="Noto Sans" panose="020B0502040504020204" pitchFamily="34" charset="0"/>
            </a:endParaRP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5" name="Imagem 4" descr="Calendário&#10;&#10;O conteúdo gerado por IA pode estar incorreto.">
            <a:extLst>
              <a:ext uri="{FF2B5EF4-FFF2-40B4-BE49-F238E27FC236}">
                <a16:creationId xmlns:a16="http://schemas.microsoft.com/office/drawing/2014/main" id="{62446918-B1B6-BBBB-4A4F-DF579FF565CB}"/>
              </a:ext>
            </a:extLst>
          </p:cNvPr>
          <p:cNvPicPr>
            <a:picLocks noChangeAspect="1"/>
          </p:cNvPicPr>
          <p:nvPr/>
        </p:nvPicPr>
        <p:blipFill>
          <a:blip r:embed="rId5"/>
          <a:stretch>
            <a:fillRect/>
          </a:stretch>
        </p:blipFill>
        <p:spPr>
          <a:xfrm>
            <a:off x="7382641" y="719083"/>
            <a:ext cx="4657835" cy="4657835"/>
          </a:xfrm>
          <a:prstGeom prst="rect">
            <a:avLst/>
          </a:prstGeom>
        </p:spPr>
      </p:pic>
    </p:spTree>
    <p:extLst>
      <p:ext uri="{BB962C8B-B14F-4D97-AF65-F5344CB8AC3E}">
        <p14:creationId xmlns:p14="http://schemas.microsoft.com/office/powerpoint/2010/main" val="1608952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180B-68A2-7975-95CB-3ECDF415A86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35061FF-150A-F1F3-E049-3CF0A818453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B4C850D-8450-F6F1-B479-F8CD74296A3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F1CCEA7-5C28-52CC-05E9-00C82459BEA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BBBD9947-AC83-77A5-A08A-69783C68B104}"/>
              </a:ext>
            </a:extLst>
          </p:cNvPr>
          <p:cNvSpPr/>
          <p:nvPr/>
        </p:nvSpPr>
        <p:spPr>
          <a:xfrm>
            <a:off x="762001" y="531169"/>
            <a:ext cx="470962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 </a:t>
            </a:r>
            <a:r>
              <a:rPr lang="en-US" sz="3000" b="1" dirty="0" err="1">
                <a:solidFill>
                  <a:srgbClr val="FF6B35"/>
                </a:solidFill>
                <a:latin typeface="Noto Sans" pitchFamily="34" charset="0"/>
                <a:ea typeface="Noto Sans" pitchFamily="34" charset="-122"/>
                <a:cs typeface="Noto Sans" pitchFamily="34" charset="-120"/>
              </a:rPr>
              <a:t>na</a:t>
            </a:r>
            <a:r>
              <a:rPr lang="en-US" sz="3000" b="1" dirty="0">
                <a:solidFill>
                  <a:srgbClr val="FF6B35"/>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prática</a:t>
            </a:r>
            <a:endParaRPr lang="en-US" sz="3000" dirty="0">
              <a:solidFill>
                <a:srgbClr val="FF6B35"/>
              </a:solidFill>
            </a:endParaRPr>
          </a:p>
        </p:txBody>
      </p:sp>
      <p:sp>
        <p:nvSpPr>
          <p:cNvPr id="25" name="Shape 15">
            <a:extLst>
              <a:ext uri="{FF2B5EF4-FFF2-40B4-BE49-F238E27FC236}">
                <a16:creationId xmlns:a16="http://schemas.microsoft.com/office/drawing/2014/main" id="{6A428155-ACA0-CAAA-459C-D6D3C554624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A38A399-4730-B26C-B597-BCD7FC9B6C7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8D8DA8A-0047-6208-CEC9-3D09053F9F4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D947BAE-3C68-A9CF-19E8-229E70EB943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0F40FD1-A823-B139-9A40-A8A5CF2115E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29C221F-ADB5-DB6D-D866-5221543273EB}"/>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FA29E4D0-59B3-C000-822E-44CC6F519AC6}"/>
              </a:ext>
            </a:extLst>
          </p:cNvPr>
          <p:cNvGraphicFramePr>
            <a:graphicFrameLocks noGrp="1"/>
          </p:cNvGraphicFramePr>
          <p:nvPr/>
        </p:nvGraphicFramePr>
        <p:xfrm>
          <a:off x="949326" y="3311822"/>
          <a:ext cx="8990065" cy="2744863"/>
        </p:xfrm>
        <a:graphic>
          <a:graphicData uri="http://schemas.openxmlformats.org/drawingml/2006/table">
            <a:tbl>
              <a:tblPr/>
              <a:tblGrid>
                <a:gridCol w="1641531">
                  <a:extLst>
                    <a:ext uri="{9D8B030D-6E8A-4147-A177-3AD203B41FA5}">
                      <a16:colId xmlns:a16="http://schemas.microsoft.com/office/drawing/2014/main" val="551992608"/>
                    </a:ext>
                  </a:extLst>
                </a:gridCol>
                <a:gridCol w="3543865">
                  <a:extLst>
                    <a:ext uri="{9D8B030D-6E8A-4147-A177-3AD203B41FA5}">
                      <a16:colId xmlns:a16="http://schemas.microsoft.com/office/drawing/2014/main" val="4209608248"/>
                    </a:ext>
                  </a:extLst>
                </a:gridCol>
                <a:gridCol w="3804669">
                  <a:extLst>
                    <a:ext uri="{9D8B030D-6E8A-4147-A177-3AD203B41FA5}">
                      <a16:colId xmlns:a16="http://schemas.microsoft.com/office/drawing/2014/main" val="302824658"/>
                    </a:ext>
                  </a:extLst>
                </a:gridCol>
              </a:tblGrid>
              <a:tr h="672223">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Situação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IA Tradicional (</a:t>
                      </a:r>
                      <a:r>
                        <a:rPr lang="pt-BR" sz="1600" b="1" i="0" u="none" strike="noStrike" dirty="0" err="1">
                          <a:solidFill>
                            <a:srgbClr val="1F1F1F"/>
                          </a:solidFill>
                          <a:effectLst/>
                          <a:latin typeface="Arial" panose="020B0604020202020204" pitchFamily="34" charset="0"/>
                        </a:rPr>
                        <a:t>Chatbot</a:t>
                      </a:r>
                      <a:r>
                        <a:rPr lang="pt-BR" sz="1600" b="1" i="0" u="none" strike="noStrike" dirty="0">
                          <a:solidFill>
                            <a:srgbClr val="1F1F1F"/>
                          </a:solidFill>
                          <a:effectLst/>
                          <a:latin typeface="Arial" panose="020B0604020202020204" pitchFamily="34" charset="0"/>
                        </a:rPr>
                        <a:t>/LLM)</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Agente de IA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extLst>
                  <a:ext uri="{0D108BD9-81ED-4DB2-BD59-A6C34878D82A}">
                    <a16:rowId xmlns:a16="http://schemas.microsoft.com/office/drawing/2014/main" val="237104707"/>
                  </a:ext>
                </a:extLst>
              </a:tr>
              <a:tr h="69088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Pedido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"Escreva um e-mail cobrando o relatório da Secretaria de Obras."</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"Cobre o relatório da Secretaria de Obras e me avise quando chegar."</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2466475676"/>
                  </a:ext>
                </a:extLst>
              </a:tr>
              <a:tr h="93472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Resultado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 IA gera o texto do e-mail na tela. Você precisa copiar, abrir seu e-mail, colar e enviar.</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O Agente escreve o e-mail, </a:t>
                      </a:r>
                      <a:r>
                        <a:rPr lang="pt-BR" sz="1600" b="1" i="0" u="none" strike="noStrike" dirty="0">
                          <a:solidFill>
                            <a:srgbClr val="1F1F1F"/>
                          </a:solidFill>
                          <a:effectLst/>
                          <a:latin typeface="Arial" panose="020B0604020202020204" pitchFamily="34" charset="0"/>
                        </a:rPr>
                        <a:t>abre o seu Outlook</a:t>
                      </a:r>
                      <a:r>
                        <a:rPr lang="pt-BR" sz="1600" b="0" i="0" u="none" strike="noStrike" dirty="0">
                          <a:solidFill>
                            <a:srgbClr val="1F1F1F"/>
                          </a:solidFill>
                          <a:effectLst/>
                          <a:latin typeface="Arial" panose="020B0604020202020204" pitchFamily="34" charset="0"/>
                        </a:rPr>
                        <a:t>, envia para o secretário correto e fica monitorando a resposta.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542053835"/>
                  </a:ext>
                </a:extLst>
              </a:tr>
              <a:tr h="44704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Papel</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Assistente Passivo.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Executor Ativo.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085432855"/>
                  </a:ext>
                </a:extLst>
              </a:tr>
            </a:tbl>
          </a:graphicData>
        </a:graphic>
      </p:graphicFrame>
      <p:sp>
        <p:nvSpPr>
          <p:cNvPr id="6" name="Rectangle 1">
            <a:extLst>
              <a:ext uri="{FF2B5EF4-FFF2-40B4-BE49-F238E27FC236}">
                <a16:creationId xmlns:a16="http://schemas.microsoft.com/office/drawing/2014/main" id="{21F17C21-192D-903B-E9E4-97BE385FFA38}"/>
              </a:ext>
            </a:extLst>
          </p:cNvPr>
          <p:cNvSpPr>
            <a:spLocks noChangeArrowheads="1"/>
          </p:cNvSpPr>
          <p:nvPr/>
        </p:nvSpPr>
        <p:spPr bwMode="auto">
          <a:xfrm>
            <a:off x="537029" y="1058734"/>
            <a:ext cx="8417785" cy="203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0" numCol="1" anchor="ctr" anchorCtr="0" compatLnSpc="1">
            <a:prstTxWarp prst="textNoShape">
              <a:avLst/>
            </a:prstTxWarp>
            <a:spAutoFit/>
          </a:bodyPr>
          <a:lstStyle/>
          <a:p>
            <a:pPr defTabSz="1219170" eaLnBrk="0" fontAlgn="base" hangingPunct="0">
              <a:spcBef>
                <a:spcPct val="0"/>
              </a:spcBef>
              <a:spcAft>
                <a:spcPct val="0"/>
              </a:spcAft>
            </a:pP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Diferente de uma simples automação (que segue um roteiro fixo "Se acontecer A, faça B"), o Agente de IA tem autonomia para decidir </a:t>
            </a:r>
            <a:r>
              <a:rPr lang="pt-BR" altLang="pt-BR" sz="1467" i="1" dirty="0">
                <a:solidFill>
                  <a:srgbClr val="1F1F1F"/>
                </a:solidFill>
                <a:latin typeface="Noto Sans" panose="020B0502040504020204" pitchFamily="34" charset="0"/>
                <a:ea typeface="Noto Sans" panose="020B0502040504020204" pitchFamily="34" charset="0"/>
                <a:cs typeface="Noto Sans" panose="020B0502040504020204" pitchFamily="34" charset="0"/>
              </a:rPr>
              <a:t>como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resolver o problema. Raciocínio:</a:t>
            </a: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buFontTx/>
              <a:buAutoNum type="arabicPeriod"/>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Perceber: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recebe uma demanda.</a:t>
            </a:r>
          </a:p>
          <a:p>
            <a:pPr defTabSz="1219170" eaLnBrk="0" fontAlgn="base" hangingPunct="0">
              <a:spcBef>
                <a:spcPct val="0"/>
              </a:spcBef>
              <a:spcAft>
                <a:spcPct val="0"/>
              </a:spcAft>
              <a:buFontTx/>
              <a:buAutoNum type="arabicPeriod" startAt="2"/>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Pensar (Raciocínio):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"Para resolver isso, preciso primeiro consultar a lei X, depois verificar o cadastro do cidadão e, por fim, enviar uma resposta."</a:t>
            </a:r>
          </a:p>
          <a:p>
            <a:pPr defTabSz="1219170" eaLnBrk="0" fontAlgn="base" hangingPunct="0">
              <a:spcBef>
                <a:spcPct val="0"/>
              </a:spcBef>
              <a:spcAft>
                <a:spcPct val="0"/>
              </a:spcAft>
              <a:buFontTx/>
              <a:buAutoNum type="arabicPeriod" startAt="3"/>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Agir (Uso de Ferramentas):</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conecta-se ao banco de dados ou ao e-mail.</a:t>
            </a:r>
          </a:p>
          <a:p>
            <a:pPr defTabSz="1219170" eaLnBrk="0" fontAlgn="base" hangingPunct="0">
              <a:spcBef>
                <a:spcPct val="0"/>
              </a:spcBef>
              <a:spcAft>
                <a:spcPct val="0"/>
              </a:spcAft>
              <a:buFontTx/>
              <a:buAutoNum type="arabicPeriod" startAt="4"/>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Avaliar: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"Consegui a informação? Sim. Agora vou para o próximo passo."</a:t>
            </a: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8" name="Rectangle 3">
            <a:extLst>
              <a:ext uri="{FF2B5EF4-FFF2-40B4-BE49-F238E27FC236}">
                <a16:creationId xmlns:a16="http://schemas.microsoft.com/office/drawing/2014/main" id="{1272D0B9-DE15-85D1-814F-3612106FFCAC}"/>
              </a:ext>
            </a:extLst>
          </p:cNvPr>
          <p:cNvSpPr>
            <a:spLocks noChangeArrowheads="1"/>
          </p:cNvSpPr>
          <p:nvPr/>
        </p:nvSpPr>
        <p:spPr bwMode="auto">
          <a:xfrm>
            <a:off x="3548774" y="2889079"/>
            <a:ext cx="5094452" cy="36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101568" numCol="1" anchor="ctr" anchorCtr="0" compatLnSpc="1">
            <a:prstTxWarp prst="textNoShape">
              <a:avLst/>
            </a:prstTxWarp>
            <a:spAutoFit/>
          </a:bodyPr>
          <a:lstStyle/>
          <a:p>
            <a:pPr defTabSz="1219170" eaLnBrk="0" fontAlgn="base" hangingPunct="0">
              <a:spcBef>
                <a:spcPct val="0"/>
              </a:spcBef>
              <a:spcAft>
                <a:spcPct val="0"/>
              </a:spcAft>
            </a:pPr>
            <a:r>
              <a:rPr lang="pt-BR" altLang="pt-BR" sz="1733" b="1" dirty="0">
                <a:solidFill>
                  <a:srgbClr val="1F1F1F"/>
                </a:solidFill>
                <a:latin typeface="Arial" panose="020B0604020202020204" pitchFamily="34" charset="0"/>
                <a:cs typeface="Arial" panose="020B0604020202020204" pitchFamily="34" charset="0"/>
              </a:rPr>
              <a:t>Diferença Chave: </a:t>
            </a:r>
            <a:r>
              <a:rPr lang="pt-BR" altLang="pt-BR" sz="1733" b="1" dirty="0" err="1">
                <a:solidFill>
                  <a:srgbClr val="1F1F1F"/>
                </a:solidFill>
                <a:latin typeface="Arial" panose="020B0604020202020204" pitchFamily="34" charset="0"/>
                <a:cs typeface="Arial" panose="020B0604020202020204" pitchFamily="34" charset="0"/>
              </a:rPr>
              <a:t>Chatbot</a:t>
            </a:r>
            <a:r>
              <a:rPr lang="pt-BR" altLang="pt-BR" sz="1733" b="1" dirty="0">
                <a:solidFill>
                  <a:srgbClr val="1F1F1F"/>
                </a:solidFill>
                <a:latin typeface="Arial" panose="020B0604020202020204" pitchFamily="34" charset="0"/>
                <a:cs typeface="Arial" panose="020B0604020202020204" pitchFamily="34" charset="0"/>
              </a:rPr>
              <a:t> vs. Agente</a:t>
            </a:r>
            <a:endParaRPr lang="pt-BR" altLang="pt-BR" sz="1200" b="1" dirty="0"/>
          </a:p>
        </p:txBody>
      </p:sp>
    </p:spTree>
    <p:extLst>
      <p:ext uri="{BB962C8B-B14F-4D97-AF65-F5344CB8AC3E}">
        <p14:creationId xmlns:p14="http://schemas.microsoft.com/office/powerpoint/2010/main" val="3260097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5883-7001-4FF4-382B-7FEF3DD3E8A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C731CB0-39FC-C893-6C56-52AEA64F7D6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E764958F-0E02-261E-759A-77A17A472EBA}"/>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FC5E23D1-7828-CD06-3EB0-AE765846785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AA97D48-C59A-69ED-4294-6AA8E36A0426}"/>
              </a:ext>
            </a:extLst>
          </p:cNvPr>
          <p:cNvSpPr/>
          <p:nvPr/>
        </p:nvSpPr>
        <p:spPr>
          <a:xfrm>
            <a:off x="762001" y="531169"/>
            <a:ext cx="794448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Algumas</a:t>
            </a:r>
            <a:r>
              <a:rPr lang="en-US" sz="3000" b="1" dirty="0">
                <a:solidFill>
                  <a:srgbClr val="2C3E50"/>
                </a:solidFill>
                <a:latin typeface="Noto Sans" pitchFamily="34" charset="0"/>
                <a:ea typeface="Noto Sans" pitchFamily="34" charset="-122"/>
                <a:cs typeface="Noto Sans" pitchFamily="34" charset="-120"/>
              </a:rPr>
              <a:t> IAs </a:t>
            </a:r>
            <a:r>
              <a:rPr lang="en-US" sz="3000" b="1" dirty="0" err="1">
                <a:solidFill>
                  <a:srgbClr val="2C3E50"/>
                </a:solidFill>
                <a:latin typeface="Noto Sans" pitchFamily="34" charset="0"/>
                <a:ea typeface="Noto Sans" pitchFamily="34" charset="-122"/>
                <a:cs typeface="Noto Sans" pitchFamily="34" charset="-120"/>
              </a:rPr>
              <a:t>já</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estão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oferecendo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Agentes</a:t>
            </a:r>
            <a:endParaRPr lang="en-US" sz="3000" dirty="0">
              <a:solidFill>
                <a:srgbClr val="FF6B35"/>
              </a:solidFill>
            </a:endParaRPr>
          </a:p>
        </p:txBody>
      </p:sp>
      <p:sp>
        <p:nvSpPr>
          <p:cNvPr id="25" name="Shape 15">
            <a:extLst>
              <a:ext uri="{FF2B5EF4-FFF2-40B4-BE49-F238E27FC236}">
                <a16:creationId xmlns:a16="http://schemas.microsoft.com/office/drawing/2014/main" id="{85EAC142-9C11-B2D2-0B64-89DA621091B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24AFAD87-C149-28C4-9610-DF91C21D9E3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CA625E4-CB82-44CF-2300-37E817E77D7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1994CBA-D558-1332-7BB7-9D3454A0673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6DA5BB9-346F-6941-DC33-3E7D976C5F6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B99F309-475E-DF19-F335-5D7034C3ACF8}"/>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7" name="Imagem 6" descr="Interface gráfica do usuário, Texto, Aplicativo, Email&#10;&#10;O conteúdo gerado por IA pode estar incorreto.">
            <a:extLst>
              <a:ext uri="{FF2B5EF4-FFF2-40B4-BE49-F238E27FC236}">
                <a16:creationId xmlns:a16="http://schemas.microsoft.com/office/drawing/2014/main" id="{094AED20-81DF-1606-A59E-AC724B0D18BC}"/>
              </a:ext>
            </a:extLst>
          </p:cNvPr>
          <p:cNvPicPr>
            <a:picLocks noChangeAspect="1"/>
          </p:cNvPicPr>
          <p:nvPr/>
        </p:nvPicPr>
        <p:blipFill>
          <a:blip r:embed="rId5"/>
          <a:stretch>
            <a:fillRect/>
          </a:stretch>
        </p:blipFill>
        <p:spPr>
          <a:xfrm>
            <a:off x="0" y="1040460"/>
            <a:ext cx="6557661" cy="4756022"/>
          </a:xfrm>
          <a:prstGeom prst="rect">
            <a:avLst/>
          </a:prstGeom>
        </p:spPr>
      </p:pic>
      <p:pic>
        <p:nvPicPr>
          <p:cNvPr id="10" name="Imagem 9" descr="Interface gráfica do usuário, Aplicativo&#10;&#10;O conteúdo gerado por IA pode estar incorreto.">
            <a:extLst>
              <a:ext uri="{FF2B5EF4-FFF2-40B4-BE49-F238E27FC236}">
                <a16:creationId xmlns:a16="http://schemas.microsoft.com/office/drawing/2014/main" id="{BA3812B7-083C-540D-30D9-082F9D02F0B0}"/>
              </a:ext>
            </a:extLst>
          </p:cNvPr>
          <p:cNvPicPr>
            <a:picLocks noChangeAspect="1"/>
          </p:cNvPicPr>
          <p:nvPr/>
        </p:nvPicPr>
        <p:blipFill>
          <a:blip r:embed="rId6"/>
          <a:srcRect l="2460" t="3461" r="3924"/>
          <a:stretch>
            <a:fillRect/>
          </a:stretch>
        </p:blipFill>
        <p:spPr>
          <a:xfrm>
            <a:off x="6557661" y="1088084"/>
            <a:ext cx="6139008" cy="4708398"/>
          </a:xfrm>
          <a:prstGeom prst="rect">
            <a:avLst/>
          </a:prstGeom>
        </p:spPr>
      </p:pic>
    </p:spTree>
    <p:extLst>
      <p:ext uri="{BB962C8B-B14F-4D97-AF65-F5344CB8AC3E}">
        <p14:creationId xmlns:p14="http://schemas.microsoft.com/office/powerpoint/2010/main" val="1640847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chat ou mensagem de texto&#10;&#10;O conteúdo gerado por IA pode estar incorreto.">
            <a:extLst>
              <a:ext uri="{FF2B5EF4-FFF2-40B4-BE49-F238E27FC236}">
                <a16:creationId xmlns:a16="http://schemas.microsoft.com/office/drawing/2014/main" id="{B754D56C-726C-A30C-27A5-68017D3AE49B}"/>
              </a:ext>
            </a:extLst>
          </p:cNvPr>
          <p:cNvPicPr>
            <a:picLocks noChangeAspect="1"/>
          </p:cNvPicPr>
          <p:nvPr/>
        </p:nvPicPr>
        <p:blipFill>
          <a:blip r:embed="rId2"/>
          <a:stretch>
            <a:fillRect/>
          </a:stretch>
        </p:blipFill>
        <p:spPr>
          <a:xfrm>
            <a:off x="1113729" y="1237944"/>
            <a:ext cx="9964541" cy="4382112"/>
          </a:xfrm>
          <a:prstGeom prst="rect">
            <a:avLst/>
          </a:prstGeom>
        </p:spPr>
      </p:pic>
    </p:spTree>
    <p:extLst>
      <p:ext uri="{BB962C8B-B14F-4D97-AF65-F5344CB8AC3E}">
        <p14:creationId xmlns:p14="http://schemas.microsoft.com/office/powerpoint/2010/main" val="2780915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34AAF-C061-2613-7E12-0EB831FF93F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016E09B-C67D-11E7-85CA-029F2CA1AA8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9F07F67-B586-43DD-A191-641A160AD9A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4BEDDEF-F52C-8E76-B29C-AE0B808111D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5B1A563E-FDF2-C3C8-C704-D34CD58C9335}"/>
              </a:ext>
            </a:extLst>
          </p:cNvPr>
          <p:cNvSpPr/>
          <p:nvPr/>
        </p:nvSpPr>
        <p:spPr>
          <a:xfrm>
            <a:off x="762001" y="300337"/>
            <a:ext cx="9641173" cy="923330"/>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Machine Learning (Aprendizado de Máquina): </a:t>
            </a:r>
            <a:r>
              <a:rPr lang="pt-BR" sz="3000" b="1" dirty="0">
                <a:solidFill>
                  <a:srgbClr val="FF6B35"/>
                </a:solidFill>
                <a:latin typeface="Noto Sans" pitchFamily="34" charset="0"/>
                <a:ea typeface="Noto Sans" pitchFamily="34" charset="-122"/>
                <a:cs typeface="Noto Sans" pitchFamily="34" charset="-120"/>
              </a:rPr>
              <a:t>Conceito, Usos e Exemplos</a:t>
            </a:r>
            <a:endParaRPr lang="en-US" sz="3000" dirty="0">
              <a:solidFill>
                <a:srgbClr val="FF6B35"/>
              </a:solidFill>
            </a:endParaRPr>
          </a:p>
        </p:txBody>
      </p:sp>
      <p:sp>
        <p:nvSpPr>
          <p:cNvPr id="25" name="Shape 15">
            <a:extLst>
              <a:ext uri="{FF2B5EF4-FFF2-40B4-BE49-F238E27FC236}">
                <a16:creationId xmlns:a16="http://schemas.microsoft.com/office/drawing/2014/main" id="{65316FB2-7C35-4ACB-682E-F840484423C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B40DFAAF-42C6-D8E6-4353-3446BAB3875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067BF3C-F4F6-C24A-695C-5824AD07175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E1F5223-571C-2EE5-D12D-DD89B36D9358}"/>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A83DC37-3F0C-D55F-7E15-BE2350E6889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A2701BB-1E26-FCCD-7973-BA69DFACD54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D04BF13A-FD34-F8FE-19AD-D57AA485C8AD}"/>
              </a:ext>
            </a:extLst>
          </p:cNvPr>
          <p:cNvSpPr txBox="1"/>
          <p:nvPr/>
        </p:nvSpPr>
        <p:spPr>
          <a:xfrm>
            <a:off x="523874" y="1443421"/>
            <a:ext cx="5572125" cy="4616648"/>
          </a:xfrm>
          <a:prstGeom prst="rect">
            <a:avLst/>
          </a:prstGeom>
          <a:noFill/>
        </p:spPr>
        <p:txBody>
          <a:bodyPr wrap="square" rtlCol="0">
            <a:spAutoFit/>
          </a:bodyPr>
          <a:lstStyle/>
          <a:p>
            <a:r>
              <a:rPr lang="pt-BR" sz="1400" dirty="0">
                <a:latin typeface="Noto Sans" panose="020B0502040504020204" pitchFamily="34" charset="0"/>
                <a:ea typeface="Noto Sans" panose="020B0502040504020204" pitchFamily="34" charset="0"/>
                <a:cs typeface="Noto Sans" panose="020B0502040504020204" pitchFamily="34" charset="0"/>
              </a:rPr>
              <a:t>O Machine Learning (ML) é um </a:t>
            </a:r>
            <a:r>
              <a:rPr lang="pt-BR" sz="1400" b="1" dirty="0">
                <a:latin typeface="Noto Sans" panose="020B0502040504020204" pitchFamily="34" charset="0"/>
                <a:ea typeface="Noto Sans" panose="020B0502040504020204" pitchFamily="34" charset="0"/>
                <a:cs typeface="Noto Sans" panose="020B0502040504020204" pitchFamily="34" charset="0"/>
              </a:rPr>
              <a:t>subcampo</a:t>
            </a:r>
            <a:r>
              <a:rPr lang="pt-BR" sz="1400" dirty="0">
                <a:latin typeface="Noto Sans" panose="020B0502040504020204" pitchFamily="34" charset="0"/>
                <a:ea typeface="Noto Sans" panose="020B0502040504020204" pitchFamily="34" charset="0"/>
                <a:cs typeface="Noto Sans" panose="020B0502040504020204" pitchFamily="34" charset="0"/>
              </a:rPr>
              <a:t> da Inteligência Artificial (IA) que permite a sistemas de computador </a:t>
            </a:r>
            <a:r>
              <a:rPr lang="pt-BR" sz="1400" b="1" dirty="0">
                <a:latin typeface="Noto Sans" panose="020B0502040504020204" pitchFamily="34" charset="0"/>
                <a:ea typeface="Noto Sans" panose="020B0502040504020204" pitchFamily="34" charset="0"/>
                <a:cs typeface="Noto Sans" panose="020B0502040504020204" pitchFamily="34" charset="0"/>
              </a:rPr>
              <a:t>aprender com dados</a:t>
            </a:r>
            <a:r>
              <a:rPr lang="pt-BR" sz="1400" dirty="0">
                <a:latin typeface="Noto Sans" panose="020B0502040504020204" pitchFamily="34" charset="0"/>
                <a:ea typeface="Noto Sans" panose="020B0502040504020204" pitchFamily="34" charset="0"/>
                <a:cs typeface="Noto Sans" panose="020B0502040504020204" pitchFamily="34" charset="0"/>
              </a:rPr>
              <a:t>, </a:t>
            </a:r>
            <a:r>
              <a:rPr lang="pt-BR" sz="1400" b="1" dirty="0">
                <a:latin typeface="Noto Sans" panose="020B0502040504020204" pitchFamily="34" charset="0"/>
                <a:ea typeface="Noto Sans" panose="020B0502040504020204" pitchFamily="34" charset="0"/>
                <a:cs typeface="Noto Sans" panose="020B0502040504020204" pitchFamily="34" charset="0"/>
              </a:rPr>
              <a:t>identificar padrões</a:t>
            </a:r>
            <a:r>
              <a:rPr lang="pt-BR" sz="1400" dirty="0">
                <a:latin typeface="Noto Sans" panose="020B0502040504020204" pitchFamily="34" charset="0"/>
                <a:ea typeface="Noto Sans" panose="020B0502040504020204" pitchFamily="34" charset="0"/>
                <a:cs typeface="Noto Sans" panose="020B0502040504020204" pitchFamily="34" charset="0"/>
              </a:rPr>
              <a:t> e </a:t>
            </a:r>
            <a:r>
              <a:rPr lang="pt-BR" sz="1400" b="1" dirty="0">
                <a:latin typeface="Noto Sans" panose="020B0502040504020204" pitchFamily="34" charset="0"/>
                <a:ea typeface="Noto Sans" panose="020B0502040504020204" pitchFamily="34" charset="0"/>
                <a:cs typeface="Noto Sans" panose="020B0502040504020204" pitchFamily="34" charset="0"/>
              </a:rPr>
              <a:t>tomar decisões</a:t>
            </a:r>
            <a:r>
              <a:rPr lang="pt-BR" sz="1400" dirty="0">
                <a:latin typeface="Noto Sans" panose="020B0502040504020204" pitchFamily="34" charset="0"/>
                <a:ea typeface="Noto Sans" panose="020B0502040504020204" pitchFamily="34" charset="0"/>
                <a:cs typeface="Noto Sans" panose="020B0502040504020204" pitchFamily="34" charset="0"/>
              </a:rPr>
              <a:t> ou </a:t>
            </a:r>
            <a:r>
              <a:rPr lang="pt-BR" sz="1400" b="1" dirty="0">
                <a:latin typeface="Noto Sans" panose="020B0502040504020204" pitchFamily="34" charset="0"/>
                <a:ea typeface="Noto Sans" panose="020B0502040504020204" pitchFamily="34" charset="0"/>
                <a:cs typeface="Noto Sans" panose="020B0502040504020204" pitchFamily="34" charset="0"/>
              </a:rPr>
              <a:t>fazer previsões</a:t>
            </a:r>
            <a:r>
              <a:rPr lang="pt-BR" sz="1400" dirty="0">
                <a:latin typeface="Noto Sans" panose="020B0502040504020204" pitchFamily="34" charset="0"/>
                <a:ea typeface="Noto Sans" panose="020B0502040504020204" pitchFamily="34" charset="0"/>
                <a:cs typeface="Noto Sans" panose="020B0502040504020204" pitchFamily="34" charset="0"/>
              </a:rPr>
              <a:t> sem serem explicitamente programados para a tarefa.</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dirty="0">
                <a:latin typeface="Noto Sans" panose="020B0502040504020204" pitchFamily="34" charset="0"/>
                <a:ea typeface="Noto Sans" panose="020B0502040504020204" pitchFamily="34" charset="0"/>
                <a:cs typeface="Noto Sans" panose="020B0502040504020204" pitchFamily="34" charset="0"/>
              </a:rPr>
              <a:t>O ML utiliza grandes volumes de dados de treinamento (em vez de regras estáticas de programação) para criar um modelo que melhora seu desempenho à medida que processa mais informações.</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dirty="0">
                <a:latin typeface="Noto Sans" panose="020B0502040504020204" pitchFamily="34" charset="0"/>
                <a:ea typeface="Noto Sans" panose="020B0502040504020204" pitchFamily="34" charset="0"/>
                <a:cs typeface="Noto Sans" panose="020B0502040504020204" pitchFamily="34" charset="0"/>
              </a:rPr>
              <a:t>Principais tipos de aprendizado:</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Supervisionado:</a:t>
            </a:r>
            <a:r>
              <a:rPr lang="pt-BR" sz="1400" dirty="0">
                <a:latin typeface="Noto Sans" panose="020B0502040504020204" pitchFamily="34" charset="0"/>
                <a:ea typeface="Noto Sans" panose="020B0502040504020204" pitchFamily="34" charset="0"/>
                <a:cs typeface="Noto Sans" panose="020B0502040504020204" pitchFamily="34" charset="0"/>
              </a:rPr>
              <a:t> O modelo aprende a partir de dados rotulados (entrada -&gt; saída esperada).</a:t>
            </a:r>
          </a:p>
          <a:p>
            <a:endParaRPr lang="pt-BR" sz="1400" b="1"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Não Supervisionado:</a:t>
            </a:r>
            <a:r>
              <a:rPr lang="pt-BR" sz="1400" dirty="0">
                <a:latin typeface="Noto Sans" panose="020B0502040504020204" pitchFamily="34" charset="0"/>
                <a:ea typeface="Noto Sans" panose="020B0502040504020204" pitchFamily="34" charset="0"/>
                <a:cs typeface="Noto Sans" panose="020B0502040504020204" pitchFamily="34" charset="0"/>
              </a:rPr>
              <a:t> O modelo encontra padrões e estruturas em dados não rotulados (agrupamento, associação).</a:t>
            </a:r>
          </a:p>
          <a:p>
            <a:endParaRPr lang="pt-BR" sz="1400" b="1"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Por Reforço:</a:t>
            </a:r>
            <a:r>
              <a:rPr lang="pt-BR" sz="1400" dirty="0">
                <a:latin typeface="Noto Sans" panose="020B0502040504020204" pitchFamily="34" charset="0"/>
                <a:ea typeface="Noto Sans" panose="020B0502040504020204" pitchFamily="34" charset="0"/>
                <a:cs typeface="Noto Sans" panose="020B0502040504020204" pitchFamily="34" charset="0"/>
              </a:rPr>
              <a:t> O modelo aprende através de tentativa e erro, recebendo "recompensas" por ações corretas.</a:t>
            </a:r>
          </a:p>
        </p:txBody>
      </p:sp>
      <p:pic>
        <p:nvPicPr>
          <p:cNvPr id="6" name="Imagem 5">
            <a:extLst>
              <a:ext uri="{FF2B5EF4-FFF2-40B4-BE49-F238E27FC236}">
                <a16:creationId xmlns:a16="http://schemas.microsoft.com/office/drawing/2014/main" id="{1FA8BCF9-75CC-D2F7-5ED4-A63FDB131088}"/>
              </a:ext>
            </a:extLst>
          </p:cNvPr>
          <p:cNvPicPr>
            <a:picLocks noChangeAspect="1"/>
          </p:cNvPicPr>
          <p:nvPr/>
        </p:nvPicPr>
        <p:blipFill>
          <a:blip r:embed="rId5"/>
          <a:stretch>
            <a:fillRect/>
          </a:stretch>
        </p:blipFill>
        <p:spPr>
          <a:xfrm>
            <a:off x="6139264" y="1918741"/>
            <a:ext cx="5521293" cy="3102362"/>
          </a:xfrm>
          <a:prstGeom prst="rect">
            <a:avLst/>
          </a:prstGeom>
        </p:spPr>
      </p:pic>
    </p:spTree>
    <p:extLst>
      <p:ext uri="{BB962C8B-B14F-4D97-AF65-F5344CB8AC3E}">
        <p14:creationId xmlns:p14="http://schemas.microsoft.com/office/powerpoint/2010/main" val="3636476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BF94-6517-C7AE-E972-2E08347615FB}"/>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291336-D214-30B0-F2BA-032B52449A8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016B5889-F061-2D16-2ED8-0CC6F1918B40}"/>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185B7910-378B-4A15-7C58-5D141A24477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24A1A1B8-2EDF-6439-2BA9-BFF392CE90EE}"/>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8" name="Shape 2">
            <a:extLst>
              <a:ext uri="{FF2B5EF4-FFF2-40B4-BE49-F238E27FC236}">
                <a16:creationId xmlns:a16="http://schemas.microsoft.com/office/drawing/2014/main" id="{B337910B-A950-A43B-9201-1B04FA572989}"/>
              </a:ext>
            </a:extLst>
          </p:cNvPr>
          <p:cNvSpPr/>
          <p:nvPr/>
        </p:nvSpPr>
        <p:spPr>
          <a:xfrm>
            <a:off x="79917" y="1481084"/>
            <a:ext cx="6770151" cy="5034017"/>
          </a:xfrm>
          <a:prstGeom prst="rect">
            <a:avLst/>
          </a:prstGeom>
          <a:solidFill>
            <a:srgbClr val="F5F7FA"/>
          </a:solidFill>
          <a:ln/>
        </p:spPr>
        <p:txBody>
          <a:bodyPr/>
          <a:lstStyle/>
          <a:p>
            <a:endParaRPr lang="pt-BR" sz="2400"/>
          </a:p>
        </p:txBody>
      </p:sp>
      <p:sp>
        <p:nvSpPr>
          <p:cNvPr id="3" name="Text 0">
            <a:extLst>
              <a:ext uri="{FF2B5EF4-FFF2-40B4-BE49-F238E27FC236}">
                <a16:creationId xmlns:a16="http://schemas.microsoft.com/office/drawing/2014/main" id="{662A0EF6-6574-734F-B40A-90C9987711A4}"/>
              </a:ext>
            </a:extLst>
          </p:cNvPr>
          <p:cNvSpPr/>
          <p:nvPr/>
        </p:nvSpPr>
        <p:spPr>
          <a:xfrm>
            <a:off x="2282460" y="536660"/>
            <a:ext cx="7627088" cy="507831"/>
          </a:xfrm>
          <a:prstGeom prst="rect">
            <a:avLst/>
          </a:prstGeom>
          <a:noFill/>
          <a:ln/>
        </p:spPr>
        <p:txBody>
          <a:bodyPr wrap="none" lIns="0" tIns="0" rIns="0" bIns="0" rtlCol="0" anchor="ctr">
            <a:spAutoFit/>
          </a:bodyPr>
          <a:lstStyle/>
          <a:p>
            <a:pPr algn="ctr"/>
            <a:r>
              <a:rPr lang="en-US" sz="3300" b="1" dirty="0" err="1">
                <a:solidFill>
                  <a:srgbClr val="2C3E50"/>
                </a:solidFill>
                <a:latin typeface="Noto Sans" pitchFamily="34" charset="0"/>
                <a:ea typeface="Noto Sans" pitchFamily="34" charset="-122"/>
                <a:cs typeface="Noto Sans" pitchFamily="34" charset="-120"/>
              </a:rPr>
              <a:t>NotebookLM</a:t>
            </a:r>
            <a:r>
              <a:rPr lang="en-US" sz="3300" b="1" dirty="0">
                <a:solidFill>
                  <a:srgbClr val="2C3E50"/>
                </a:solidFill>
                <a:latin typeface="Noto Sans" pitchFamily="34" charset="0"/>
                <a:ea typeface="Noto Sans" pitchFamily="34" charset="-122"/>
                <a:cs typeface="Noto Sans" pitchFamily="34" charset="-120"/>
              </a:rPr>
              <a:t> – </a:t>
            </a:r>
            <a:r>
              <a:rPr lang="en-US" sz="3300" b="1" dirty="0" err="1">
                <a:solidFill>
                  <a:srgbClr val="FF6B35"/>
                </a:solidFill>
                <a:latin typeface="Noto Sans" pitchFamily="34" charset="0"/>
                <a:ea typeface="Noto Sans" pitchFamily="34" charset="-122"/>
                <a:cs typeface="Noto Sans" pitchFamily="34" charset="-120"/>
              </a:rPr>
              <a:t>evitando</a:t>
            </a:r>
            <a:r>
              <a:rPr lang="en-US" sz="3300" b="1" dirty="0">
                <a:solidFill>
                  <a:srgbClr val="FF6B35"/>
                </a:solidFill>
                <a:latin typeface="Noto Sans" pitchFamily="34" charset="0"/>
                <a:ea typeface="Noto Sans" pitchFamily="34" charset="-122"/>
                <a:cs typeface="Noto Sans" pitchFamily="34" charset="-120"/>
              </a:rPr>
              <a:t> </a:t>
            </a:r>
            <a:r>
              <a:rPr lang="en-US" sz="3300" b="1" dirty="0" err="1">
                <a:solidFill>
                  <a:srgbClr val="FF6B35"/>
                </a:solidFill>
                <a:latin typeface="Noto Sans" pitchFamily="34" charset="0"/>
                <a:ea typeface="Noto Sans" pitchFamily="34" charset="-122"/>
                <a:cs typeface="Noto Sans" pitchFamily="34" charset="-120"/>
              </a:rPr>
              <a:t>alucinações</a:t>
            </a:r>
            <a:endParaRPr lang="en-US" sz="3300" dirty="0">
              <a:solidFill>
                <a:srgbClr val="FF6B35"/>
              </a:solidFill>
            </a:endParaRPr>
          </a:p>
        </p:txBody>
      </p:sp>
      <p:sp>
        <p:nvSpPr>
          <p:cNvPr id="19" name="Shape 14">
            <a:extLst>
              <a:ext uri="{FF2B5EF4-FFF2-40B4-BE49-F238E27FC236}">
                <a16:creationId xmlns:a16="http://schemas.microsoft.com/office/drawing/2014/main" id="{505EF134-699D-F9EB-8592-2DDC5DFEFCE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8DD7BE7-A4A1-A211-1185-D7BEC59E2484}"/>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E23BF604-3CA7-9954-B74D-A6AE70FAB67B}"/>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90032FE-E885-3FFD-990C-DAE6C844F3F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2D0828EB-B810-9082-864B-B358A407F0DE}"/>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914C4042-DAEC-ABDB-6478-5BF9C886399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10;&#10;O conteúdo gerado por IA pode estar incorreto.">
            <a:extLst>
              <a:ext uri="{FF2B5EF4-FFF2-40B4-BE49-F238E27FC236}">
                <a16:creationId xmlns:a16="http://schemas.microsoft.com/office/drawing/2014/main" id="{82B80F30-1B4B-C9B8-49C1-58858777EE14}"/>
              </a:ext>
            </a:extLst>
          </p:cNvPr>
          <p:cNvPicPr>
            <a:picLocks noChangeAspect="1"/>
          </p:cNvPicPr>
          <p:nvPr/>
        </p:nvPicPr>
        <p:blipFill>
          <a:blip r:embed="rId5"/>
          <a:srcRect l="6979" r="3513"/>
          <a:stretch>
            <a:fillRect/>
          </a:stretch>
        </p:blipFill>
        <p:spPr>
          <a:xfrm>
            <a:off x="6997521" y="2262913"/>
            <a:ext cx="5327648" cy="3246577"/>
          </a:xfrm>
          <a:prstGeom prst="rect">
            <a:avLst/>
          </a:prstGeom>
        </p:spPr>
      </p:pic>
      <p:sp>
        <p:nvSpPr>
          <p:cNvPr id="7" name="Rectangle 1">
            <a:extLst>
              <a:ext uri="{FF2B5EF4-FFF2-40B4-BE49-F238E27FC236}">
                <a16:creationId xmlns:a16="http://schemas.microsoft.com/office/drawing/2014/main" id="{F258DA35-AD11-8E3E-87CF-ED0AC52AAA99}"/>
              </a:ext>
            </a:extLst>
          </p:cNvPr>
          <p:cNvSpPr>
            <a:spLocks noChangeArrowheads="1"/>
          </p:cNvSpPr>
          <p:nvPr/>
        </p:nvSpPr>
        <p:spPr bwMode="auto">
          <a:xfrm>
            <a:off x="108489" y="1465572"/>
            <a:ext cx="6860459"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pt-BR" altLang="pt-BR" sz="1600" b="1" dirty="0">
                <a:latin typeface="Noto Sans" panose="020B0502040504020204" pitchFamily="34" charset="0"/>
                <a:ea typeface="Noto Sans" panose="020B0502040504020204" pitchFamily="34" charset="0"/>
                <a:cs typeface="Noto Sans" panose="020B0502040504020204" pitchFamily="34" charset="0"/>
              </a:rPr>
              <a:t>O Que É?</a:t>
            </a:r>
            <a:r>
              <a:rPr lang="pt-BR" altLang="pt-BR" sz="1600" dirty="0">
                <a:latin typeface="Noto Sans" panose="020B0502040504020204" pitchFamily="34" charset="0"/>
                <a:ea typeface="Noto Sans" panose="020B0502040504020204" pitchFamily="34" charset="0"/>
                <a:cs typeface="Noto Sans" panose="020B0502040504020204" pitchFamily="34" charset="0"/>
              </a:rPr>
              <a:t> Uma IA do Google focada em </a:t>
            </a:r>
            <a:r>
              <a:rPr lang="pt-BR" altLang="pt-BR" sz="1600" b="1" dirty="0" err="1">
                <a:latin typeface="Noto Sans" panose="020B0502040504020204" pitchFamily="34" charset="0"/>
                <a:ea typeface="Noto Sans" panose="020B0502040504020204" pitchFamily="34" charset="0"/>
                <a:cs typeface="Noto Sans" panose="020B0502040504020204" pitchFamily="34" charset="0"/>
              </a:rPr>
              <a:t>Grounding</a:t>
            </a:r>
            <a:r>
              <a:rPr lang="pt-BR" altLang="pt-BR" sz="1600" dirty="0">
                <a:latin typeface="Noto Sans" panose="020B0502040504020204" pitchFamily="34" charset="0"/>
                <a:ea typeface="Noto Sans" panose="020B0502040504020204" pitchFamily="34" charset="0"/>
                <a:cs typeface="Noto Sans" panose="020B0502040504020204" pitchFamily="34" charset="0"/>
              </a:rPr>
              <a:t> (fundamentação). Ela </a:t>
            </a:r>
            <a:r>
              <a:rPr lang="pt-BR" altLang="pt-BR" sz="1600" b="1" i="1" dirty="0">
                <a:latin typeface="Noto Sans" panose="020B0502040504020204" pitchFamily="34" charset="0"/>
                <a:ea typeface="Noto Sans" panose="020B0502040504020204" pitchFamily="34" charset="0"/>
                <a:cs typeface="Noto Sans" panose="020B0502040504020204" pitchFamily="34" charset="0"/>
              </a:rPr>
              <a:t>só</a:t>
            </a:r>
            <a:r>
              <a:rPr lang="pt-BR" altLang="pt-BR" sz="1600" b="1" dirty="0">
                <a:latin typeface="Noto Sans" panose="020B0502040504020204" pitchFamily="34" charset="0"/>
                <a:ea typeface="Noto Sans" panose="020B0502040504020204" pitchFamily="34" charset="0"/>
                <a:cs typeface="Noto Sans" panose="020B0502040504020204" pitchFamily="34" charset="0"/>
              </a:rPr>
              <a:t> responde</a:t>
            </a:r>
            <a:r>
              <a:rPr lang="pt-BR" altLang="pt-BR" sz="1600" dirty="0">
                <a:latin typeface="Noto Sans" panose="020B0502040504020204" pitchFamily="34" charset="0"/>
                <a:ea typeface="Noto Sans" panose="020B0502040504020204" pitchFamily="34" charset="0"/>
                <a:cs typeface="Noto Sans" panose="020B0502040504020204" pitchFamily="34" charset="0"/>
              </a:rPr>
              <a:t> com base nos documentos que você enviar, </a:t>
            </a:r>
            <a:r>
              <a:rPr lang="pt-BR" altLang="pt-BR" sz="1600" b="1" dirty="0">
                <a:latin typeface="Noto Sans" panose="020B0502040504020204" pitchFamily="34" charset="0"/>
                <a:ea typeface="Noto Sans" panose="020B0502040504020204" pitchFamily="34" charset="0"/>
                <a:cs typeface="Noto Sans" panose="020B0502040504020204" pitchFamily="34" charset="0"/>
              </a:rPr>
              <a:t>sem inventar informações externas</a:t>
            </a:r>
            <a:r>
              <a:rPr lang="pt-BR" altLang="pt-BR" sz="1600" dirty="0">
                <a:latin typeface="Noto Sans" panose="020B0502040504020204" pitchFamily="34" charset="0"/>
                <a:ea typeface="Noto Sans" panose="020B0502040504020204" pitchFamily="34" charset="0"/>
                <a:cs typeface="Noto Sans" panose="020B0502040504020204" pitchFamily="34" charset="0"/>
              </a:rPr>
              <a:t>.</a:t>
            </a:r>
          </a:p>
          <a:p>
            <a:pPr defTabSz="1219170" eaLnBrk="0" fontAlgn="base" hangingPunct="0">
              <a:spcBef>
                <a:spcPct val="0"/>
              </a:spcBef>
              <a:spcAft>
                <a:spcPct val="0"/>
              </a:spcAft>
            </a:pPr>
            <a:endParaRPr lang="pt-BR" altLang="pt-BR" sz="16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Fontes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Sources</a:t>
            </a:r>
            <a:r>
              <a:rPr lang="pt-BR" altLang="pt-BR" sz="1400" b="1" dirty="0">
                <a:latin typeface="Noto Sans" panose="020B0502040504020204" pitchFamily="34" charset="0"/>
                <a:ea typeface="Noto Sans" panose="020B0502040504020204" pitchFamily="34" charset="0"/>
                <a:cs typeface="Noto Sans" panose="020B0502040504020204" pitchFamily="34" charset="0"/>
              </a:rPr>
              <a:t>):</a:t>
            </a:r>
            <a:r>
              <a:rPr lang="pt-BR" altLang="pt-BR" sz="1400" dirty="0">
                <a:latin typeface="Noto Sans" panose="020B0502040504020204" pitchFamily="34" charset="0"/>
                <a:ea typeface="Noto Sans" panose="020B0502040504020204" pitchFamily="34" charset="0"/>
                <a:cs typeface="Noto Sans" panose="020B0502040504020204" pitchFamily="34" charset="0"/>
              </a:rPr>
              <a:t> Você pode fazer upload de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PDFs</a:t>
            </a:r>
            <a:r>
              <a:rPr lang="pt-BR" altLang="pt-BR" sz="1400" dirty="0">
                <a:latin typeface="Noto Sans" panose="020B0502040504020204" pitchFamily="34" charset="0"/>
                <a:ea typeface="Noto Sans" panose="020B0502040504020204" pitchFamily="34" charset="0"/>
                <a:cs typeface="Noto Sans" panose="020B0502040504020204" pitchFamily="34" charset="0"/>
              </a:rPr>
              <a:t>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ex</a:t>
            </a:r>
            <a:r>
              <a:rPr lang="pt-BR" altLang="pt-BR" sz="1400" dirty="0">
                <a:latin typeface="Noto Sans" panose="020B0502040504020204" pitchFamily="34" charset="0"/>
                <a:ea typeface="Noto Sans" panose="020B0502040504020204" pitchFamily="34" charset="0"/>
                <a:cs typeface="Noto Sans" panose="020B0502040504020204" pitchFamily="34" charset="0"/>
              </a:rPr>
              <a:t>: Lei Orgânica, Plano Diretor), colar textos, links de sites ou arquivos do Google Drive.</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Resumo de Áudio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Audio</a:t>
            </a:r>
            <a:r>
              <a:rPr lang="pt-BR" altLang="pt-BR" sz="1400" b="1" dirty="0">
                <a:latin typeface="Noto Sans" panose="020B0502040504020204" pitchFamily="34" charset="0"/>
                <a:ea typeface="Noto Sans" panose="020B0502040504020204" pitchFamily="34" charset="0"/>
                <a:cs typeface="Noto Sans" panose="020B0502040504020204" pitchFamily="34" charset="0"/>
              </a:rPr>
              <a:t> Overview):</a:t>
            </a:r>
            <a:r>
              <a:rPr lang="pt-BR" altLang="pt-BR" sz="1400" dirty="0">
                <a:latin typeface="Noto Sans" panose="020B0502040504020204" pitchFamily="34" charset="0"/>
                <a:ea typeface="Noto Sans" panose="020B0502040504020204" pitchFamily="34" charset="0"/>
                <a:cs typeface="Noto Sans" panose="020B0502040504020204" pitchFamily="34" charset="0"/>
              </a:rPr>
              <a:t> Transforma seus documentos em um "Podcast" (dialogo entre dois apresentadores) em áudio, resumindo os pontos chave (ótimo para ouvir no trânsito).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Citações:</a:t>
            </a:r>
            <a:r>
              <a:rPr lang="pt-BR" altLang="pt-BR" sz="1400" dirty="0">
                <a:latin typeface="Noto Sans" panose="020B0502040504020204" pitchFamily="34" charset="0"/>
                <a:ea typeface="Noto Sans" panose="020B0502040504020204" pitchFamily="34" charset="0"/>
                <a:cs typeface="Noto Sans" panose="020B0502040504020204" pitchFamily="34" charset="0"/>
              </a:rPr>
              <a:t> Toda resposta vem com um número. Clicando nele, a ferramenta te leva para o parágrafo exato do PDF original onde está a informação.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Potencial para o Setor Público:</a:t>
            </a:r>
            <a:endParaRPr lang="pt-BR" altLang="pt-BR" sz="1400" dirty="0">
              <a:latin typeface="Noto Sans" panose="020B0502040504020204" pitchFamily="34" charset="0"/>
              <a:ea typeface="Noto Sans" panose="020B0502040504020204" pitchFamily="34" charset="0"/>
              <a:cs typeface="Noto Sans" panose="020B0502040504020204" pitchFamily="34" charset="0"/>
            </a:endParaRP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Análise de Editais: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um edital de licitação de 100 páginas e pergunte: </a:t>
            </a:r>
            <a:r>
              <a:rPr lang="pt-BR" altLang="pt-BR" sz="1400" i="1" dirty="0">
                <a:latin typeface="Noto Sans" panose="020B0502040504020204" pitchFamily="34" charset="0"/>
                <a:ea typeface="Noto Sans" panose="020B0502040504020204" pitchFamily="34" charset="0"/>
                <a:cs typeface="Noto Sans" panose="020B0502040504020204" pitchFamily="34" charset="0"/>
              </a:rPr>
              <a:t>"Quais são as exigências de habilitação jurídica?"</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Comparação de Leis: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a lei antiga e a nova e peça: </a:t>
            </a:r>
            <a:r>
              <a:rPr lang="pt-BR" altLang="pt-BR" sz="1400" i="1" dirty="0">
                <a:latin typeface="Noto Sans" panose="020B0502040504020204" pitchFamily="34" charset="0"/>
                <a:ea typeface="Noto Sans" panose="020B0502040504020204" pitchFamily="34" charset="0"/>
                <a:cs typeface="Noto Sans" panose="020B0502040504020204" pitchFamily="34" charset="0"/>
              </a:rPr>
              <a:t>"O que mudou?"</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Segurança:</a:t>
            </a:r>
            <a:r>
              <a:rPr lang="pt-BR" altLang="pt-BR" sz="1400" dirty="0">
                <a:latin typeface="Noto Sans" panose="020B0502040504020204" pitchFamily="34" charset="0"/>
                <a:ea typeface="Noto Sans" panose="020B0502040504020204" pitchFamily="34" charset="0"/>
                <a:cs typeface="Noto Sans" panose="020B0502040504020204" pitchFamily="34" charset="0"/>
              </a:rPr>
              <a:t> Ideal para tirar dúvidas de cidadãos baseadas estritamente na lei, sem risco da IA "inventar" uma regra.</a:t>
            </a:r>
          </a:p>
          <a:p>
            <a:pPr defTabSz="1219170" eaLnBrk="0" fontAlgn="base" hangingPunct="0">
              <a:spcBef>
                <a:spcPct val="0"/>
              </a:spcBef>
              <a:spcAft>
                <a:spcPct val="0"/>
              </a:spcAft>
            </a:pPr>
            <a:endParaRPr lang="pt-BR" alt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9" name="Shape 3">
            <a:extLst>
              <a:ext uri="{FF2B5EF4-FFF2-40B4-BE49-F238E27FC236}">
                <a16:creationId xmlns:a16="http://schemas.microsoft.com/office/drawing/2014/main" id="{E2085593-D89E-9E8B-B3FA-207BD93CDF57}"/>
              </a:ext>
            </a:extLst>
          </p:cNvPr>
          <p:cNvSpPr/>
          <p:nvPr/>
        </p:nvSpPr>
        <p:spPr>
          <a:xfrm>
            <a:off x="131389" y="1481084"/>
            <a:ext cx="57151" cy="1676400"/>
          </a:xfrm>
          <a:prstGeom prst="rect">
            <a:avLst/>
          </a:prstGeom>
          <a:solidFill>
            <a:srgbClr val="FF6B35"/>
          </a:solidFill>
          <a:ln/>
        </p:spPr>
        <p:txBody>
          <a:bodyPr/>
          <a:lstStyle/>
          <a:p>
            <a:endParaRPr lang="pt-BR" sz="2400"/>
          </a:p>
        </p:txBody>
      </p:sp>
    </p:spTree>
    <p:extLst>
      <p:ext uri="{BB962C8B-B14F-4D97-AF65-F5344CB8AC3E}">
        <p14:creationId xmlns:p14="http://schemas.microsoft.com/office/powerpoint/2010/main" val="2351873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4D32A-EB1E-61DF-CE68-DF89B263DE31}"/>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7EED655-A992-1B57-6C64-D2FB79646EA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68F0A000-6EA4-916A-7CBB-3DD9CA4BFE3A}"/>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65BEE8D1-1D6F-46ED-83BE-6BBED489FD9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72E0AF71-93D7-0406-8D10-66B1C3FF01D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0627720-B653-C209-D860-006564458B96}"/>
              </a:ext>
            </a:extLst>
          </p:cNvPr>
          <p:cNvSpPr/>
          <p:nvPr/>
        </p:nvSpPr>
        <p:spPr>
          <a:xfrm>
            <a:off x="959187" y="536660"/>
            <a:ext cx="1027364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Canvas</a:t>
            </a:r>
            <a:r>
              <a:rPr lang="en-US" sz="3300" b="1" dirty="0">
                <a:solidFill>
                  <a:srgbClr val="2C3E50"/>
                </a:solidFill>
                <a:latin typeface="Noto Sans" pitchFamily="34" charset="0"/>
                <a:ea typeface="Noto Sans" pitchFamily="34" charset="-122"/>
                <a:cs typeface="Noto Sans" pitchFamily="34" charset="-120"/>
              </a:rPr>
              <a:t> do Gemini – </a:t>
            </a:r>
            <a:r>
              <a:rPr lang="en-US" sz="3300" b="1" dirty="0" err="1">
                <a:solidFill>
                  <a:srgbClr val="2C3E50"/>
                </a:solidFill>
                <a:latin typeface="Noto Sans" pitchFamily="34" charset="0"/>
                <a:ea typeface="Noto Sans" pitchFamily="34" charset="-122"/>
                <a:cs typeface="Noto Sans" pitchFamily="34" charset="-120"/>
              </a:rPr>
              <a:t>desmistificar</a:t>
            </a:r>
            <a:r>
              <a:rPr lang="en-US" sz="3300" b="1" dirty="0">
                <a:solidFill>
                  <a:srgbClr val="2C3E50"/>
                </a:solidFill>
                <a:latin typeface="Noto Sans" pitchFamily="34" charset="0"/>
                <a:ea typeface="Noto Sans" pitchFamily="34" charset="-122"/>
                <a:cs typeface="Noto Sans" pitchFamily="34" charset="-120"/>
              </a:rPr>
              <a:t> a </a:t>
            </a:r>
            <a:r>
              <a:rPr lang="en-US" sz="3300" b="1" dirty="0" err="1">
                <a:solidFill>
                  <a:srgbClr val="2C3E50"/>
                </a:solidFill>
                <a:latin typeface="Noto Sans" pitchFamily="34" charset="0"/>
                <a:ea typeface="Noto Sans" pitchFamily="34" charset="-122"/>
                <a:cs typeface="Noto Sans" pitchFamily="34" charset="-120"/>
              </a:rPr>
              <a:t>programação</a:t>
            </a:r>
            <a:endParaRPr lang="en-US" sz="3300" dirty="0"/>
          </a:p>
        </p:txBody>
      </p:sp>
      <p:sp>
        <p:nvSpPr>
          <p:cNvPr id="19" name="Shape 14">
            <a:extLst>
              <a:ext uri="{FF2B5EF4-FFF2-40B4-BE49-F238E27FC236}">
                <a16:creationId xmlns:a16="http://schemas.microsoft.com/office/drawing/2014/main" id="{AE55495F-1ACA-0508-42CB-99FC539599F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93F7B966-3CB5-EB2F-3575-AEB5B6FFCBBC}"/>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6EBB2F3C-59D2-6181-3120-6FCBD1910008}"/>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1221222-D422-3847-5A08-3AA2567C9717}"/>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4114BC42-1665-5D43-3426-A529B8529C4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C1D0FF7E-FEEA-C55E-97DA-15A4F089F73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 chat ou mensagem de texto&#10;&#10;O conteúdo gerado por IA pode estar incorreto.">
            <a:extLst>
              <a:ext uri="{FF2B5EF4-FFF2-40B4-BE49-F238E27FC236}">
                <a16:creationId xmlns:a16="http://schemas.microsoft.com/office/drawing/2014/main" id="{A7F0D41D-194C-A5D0-38D5-21E53A63FA73}"/>
              </a:ext>
            </a:extLst>
          </p:cNvPr>
          <p:cNvPicPr>
            <a:picLocks noChangeAspect="1"/>
          </p:cNvPicPr>
          <p:nvPr/>
        </p:nvPicPr>
        <p:blipFill>
          <a:blip r:embed="rId5"/>
          <a:stretch>
            <a:fillRect/>
          </a:stretch>
        </p:blipFill>
        <p:spPr>
          <a:xfrm>
            <a:off x="1154299" y="1205551"/>
            <a:ext cx="9769101" cy="5328600"/>
          </a:xfrm>
          <a:prstGeom prst="rect">
            <a:avLst/>
          </a:prstGeom>
        </p:spPr>
      </p:pic>
    </p:spTree>
    <p:extLst>
      <p:ext uri="{BB962C8B-B14F-4D97-AF65-F5344CB8AC3E}">
        <p14:creationId xmlns:p14="http://schemas.microsoft.com/office/powerpoint/2010/main" val="1225695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2C6EB-E947-768E-9FB6-B386E79C21B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06FE4CF-2D1E-0E89-2450-8C964A7DD532}"/>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1A2C9444-D0F5-4135-42DA-34DC7E7B56E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A06AED5-083B-F171-BF91-CFD1EC5C8D7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14854FF3-89C8-64BC-FBD7-5F23972956FB}"/>
              </a:ext>
            </a:extLst>
          </p:cNvPr>
          <p:cNvSpPr/>
          <p:nvPr/>
        </p:nvSpPr>
        <p:spPr>
          <a:xfrm>
            <a:off x="3445241" y="2124671"/>
            <a:ext cx="5129134" cy="923330"/>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SKILLs</a:t>
            </a:r>
            <a:r>
              <a:rPr lang="en-US" sz="3000" b="1" dirty="0">
                <a:solidFill>
                  <a:srgbClr val="2C3E50"/>
                </a:solidFill>
                <a:latin typeface="Noto Sans" pitchFamily="34" charset="0"/>
                <a:ea typeface="Noto Sans" pitchFamily="34" charset="-122"/>
                <a:cs typeface="Noto Sans" pitchFamily="34" charset="-120"/>
              </a:rPr>
              <a:t> DA ANTHROPIC (e </a:t>
            </a:r>
            <a:r>
              <a:rPr lang="en-US" sz="3000" b="1" dirty="0">
                <a:solidFill>
                  <a:srgbClr val="FF6B35"/>
                </a:solidFill>
                <a:latin typeface="Noto Sans" pitchFamily="34" charset="0"/>
                <a:ea typeface="Noto Sans" pitchFamily="34" charset="-122"/>
                <a:cs typeface="Noto Sans" pitchFamily="34" charset="-120"/>
              </a:rPr>
              <a:t>workflows</a:t>
            </a:r>
            <a:r>
              <a:rPr lang="en-US" sz="3000" b="1" dirty="0">
                <a:solidFill>
                  <a:srgbClr val="2C3E50"/>
                </a:solidFill>
                <a:latin typeface="Noto Sans" pitchFamily="34" charset="0"/>
                <a:ea typeface="Noto Sans" pitchFamily="34" charset="-122"/>
                <a:cs typeface="Noto Sans" pitchFamily="34" charset="-120"/>
              </a:rPr>
              <a:t> da MANUS)</a:t>
            </a:r>
            <a:endParaRPr lang="en-US" sz="3000" dirty="0"/>
          </a:p>
        </p:txBody>
      </p:sp>
      <p:sp>
        <p:nvSpPr>
          <p:cNvPr id="25" name="Shape 15">
            <a:extLst>
              <a:ext uri="{FF2B5EF4-FFF2-40B4-BE49-F238E27FC236}">
                <a16:creationId xmlns:a16="http://schemas.microsoft.com/office/drawing/2014/main" id="{75E08370-02A5-AFF1-2EB2-74DA565392C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5A1C94D-7880-CE7B-EE45-4DD861A2345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806754A-FCB8-BB14-AA9D-B31C8EF428A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FAF4FEB-DB6F-5B84-149C-1072E81CCA3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14187D7-05C2-679A-68F6-CFC12276D65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826EA4E9-B6E9-8AB4-A0F8-DF60EA61EF18}"/>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4" name="Imagem 3">
            <a:extLst>
              <a:ext uri="{FF2B5EF4-FFF2-40B4-BE49-F238E27FC236}">
                <a16:creationId xmlns:a16="http://schemas.microsoft.com/office/drawing/2014/main" id="{55F930EC-8970-58D0-456F-924FD626FC4E}"/>
              </a:ext>
            </a:extLst>
          </p:cNvPr>
          <p:cNvPicPr>
            <a:picLocks noChangeAspect="1"/>
          </p:cNvPicPr>
          <p:nvPr/>
        </p:nvPicPr>
        <p:blipFill>
          <a:blip r:embed="rId5"/>
          <a:stretch>
            <a:fillRect/>
          </a:stretch>
        </p:blipFill>
        <p:spPr>
          <a:xfrm>
            <a:off x="2128442" y="4013380"/>
            <a:ext cx="3585885" cy="769146"/>
          </a:xfrm>
          <a:prstGeom prst="rect">
            <a:avLst/>
          </a:prstGeom>
        </p:spPr>
      </p:pic>
      <p:pic>
        <p:nvPicPr>
          <p:cNvPr id="5" name="Imagem 4">
            <a:extLst>
              <a:ext uri="{FF2B5EF4-FFF2-40B4-BE49-F238E27FC236}">
                <a16:creationId xmlns:a16="http://schemas.microsoft.com/office/drawing/2014/main" id="{0174F201-32BB-0E4E-3664-28812A18C18D}"/>
              </a:ext>
            </a:extLst>
          </p:cNvPr>
          <p:cNvPicPr>
            <a:picLocks noChangeAspect="1"/>
          </p:cNvPicPr>
          <p:nvPr/>
        </p:nvPicPr>
        <p:blipFill>
          <a:blip r:embed="rId6"/>
          <a:stretch>
            <a:fillRect/>
          </a:stretch>
        </p:blipFill>
        <p:spPr>
          <a:xfrm>
            <a:off x="6824721" y="3746743"/>
            <a:ext cx="2701354" cy="1350677"/>
          </a:xfrm>
          <a:prstGeom prst="rect">
            <a:avLst/>
          </a:prstGeom>
        </p:spPr>
      </p:pic>
    </p:spTree>
    <p:extLst>
      <p:ext uri="{BB962C8B-B14F-4D97-AF65-F5344CB8AC3E}">
        <p14:creationId xmlns:p14="http://schemas.microsoft.com/office/powerpoint/2010/main" val="21386548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B512-D36C-DEA8-3E16-7240D8FD043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81FC248-AFDB-8C98-7D11-1A044F2A66E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5290730-174B-F47B-0B43-AC160FBD13D3}"/>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DB14ED0C-62B8-5EE9-5B1C-257D5F9498C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56E6342C-03D5-8801-8BBD-205D00384DD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2E7790D2-B8B1-6F3D-D66F-09DBD08C97E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33A98D20-57C2-9097-48B8-6990D7FDD09C}"/>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6E99CB26-9C86-6081-DCD4-D8DF15F69C0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8F1B79C0-A744-0D8E-431A-06949DA8EB2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B170AF6-CD99-C944-A40D-CFAD27E6DFA5}"/>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6" name="Imagem 5">
            <a:extLst>
              <a:ext uri="{FF2B5EF4-FFF2-40B4-BE49-F238E27FC236}">
                <a16:creationId xmlns:a16="http://schemas.microsoft.com/office/drawing/2014/main" id="{0095E32B-8659-CD3E-7695-C2E115C89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3228"/>
            <a:ext cx="12192000" cy="5878959"/>
          </a:xfrm>
          <a:prstGeom prst="rect">
            <a:avLst/>
          </a:prstGeom>
        </p:spPr>
      </p:pic>
    </p:spTree>
    <p:extLst>
      <p:ext uri="{BB962C8B-B14F-4D97-AF65-F5344CB8AC3E}">
        <p14:creationId xmlns:p14="http://schemas.microsoft.com/office/powerpoint/2010/main" val="2437790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0E518-DB9A-1E02-E325-62F844318F2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2BF9E88-FBFB-88DA-04B3-CB733380D7F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EA6A50A9-BEB6-7E6C-C26E-AFC4167197F9}"/>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64DAE990-0E9A-F9F4-E394-04865624FCB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30A9D09E-4AC0-297D-05B1-6BDDC6C1CAA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7DA31C4-F914-6C7C-0E8F-8E79EAB65F3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A77A620-2FD6-1AF7-6D69-F5BA6A82EBD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DE09173-22A7-E931-C1AF-9EAEC05FE38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76B1A69-332E-D1F5-599B-487948120B9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2683B70-079B-0E47-2836-250C50ED5B74}"/>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4" name="Imagem 3">
            <a:extLst>
              <a:ext uri="{FF2B5EF4-FFF2-40B4-BE49-F238E27FC236}">
                <a16:creationId xmlns:a16="http://schemas.microsoft.com/office/drawing/2014/main" id="{3E5D58D5-3E84-211C-FE25-25F3B143A4E9}"/>
              </a:ext>
            </a:extLst>
          </p:cNvPr>
          <p:cNvPicPr>
            <a:picLocks noChangeAspect="1"/>
          </p:cNvPicPr>
          <p:nvPr/>
        </p:nvPicPr>
        <p:blipFill>
          <a:blip r:embed="rId5"/>
          <a:stretch>
            <a:fillRect/>
          </a:stretch>
        </p:blipFill>
        <p:spPr>
          <a:xfrm>
            <a:off x="3085680" y="942628"/>
            <a:ext cx="6020640" cy="4972744"/>
          </a:xfrm>
          <a:prstGeom prst="rect">
            <a:avLst/>
          </a:prstGeom>
        </p:spPr>
      </p:pic>
    </p:spTree>
    <p:extLst>
      <p:ext uri="{BB962C8B-B14F-4D97-AF65-F5344CB8AC3E}">
        <p14:creationId xmlns:p14="http://schemas.microsoft.com/office/powerpoint/2010/main" val="3246422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426D1-B776-12C6-5D1B-428EBA90DC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4FC384A-0E2D-7337-4055-B275D7DBD92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E03C028-F802-2EA6-83DE-4C568C9572D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CBD03D0-2B9A-D2E0-A2A4-F3197F0CB19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4F2CE0D3-6AF8-4C55-C6D7-A0EC15ECF2B7}"/>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D27EA2F-C889-D64C-AF9B-53E4D5A22340}"/>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71258753-2B6B-2292-5F4E-02A5EF73B97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F81CE327-E513-D498-FEEA-53936F086C0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8F3596B7-550B-9E69-BDB2-62CC44783E2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846E6AA-3490-2582-6281-7AB7E4E82BAB}"/>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AD13B733-E714-F718-DC10-A73B732C2DB0}"/>
              </a:ext>
            </a:extLst>
          </p:cNvPr>
          <p:cNvPicPr>
            <a:picLocks noChangeAspect="1"/>
          </p:cNvPicPr>
          <p:nvPr/>
        </p:nvPicPr>
        <p:blipFill>
          <a:blip r:embed="rId5"/>
          <a:stretch>
            <a:fillRect/>
          </a:stretch>
        </p:blipFill>
        <p:spPr>
          <a:xfrm>
            <a:off x="1166124" y="294492"/>
            <a:ext cx="9859751" cy="5611008"/>
          </a:xfrm>
          <a:prstGeom prst="rect">
            <a:avLst/>
          </a:prstGeom>
        </p:spPr>
      </p:pic>
    </p:spTree>
    <p:extLst>
      <p:ext uri="{BB962C8B-B14F-4D97-AF65-F5344CB8AC3E}">
        <p14:creationId xmlns:p14="http://schemas.microsoft.com/office/powerpoint/2010/main" val="1353658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130C6-9E47-03FE-31BD-B9EE29F8D40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DB3B5C0-8282-A41F-8D4E-E86CAF730B1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401E690-B1A0-E358-DFAF-932534BEAA1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D54061B-9E34-0F8C-3C25-A3725CDD86F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25574C7-8D91-8BED-4D03-90F2464A7EF6}"/>
              </a:ext>
            </a:extLst>
          </p:cNvPr>
          <p:cNvSpPr/>
          <p:nvPr/>
        </p:nvSpPr>
        <p:spPr>
          <a:xfrm>
            <a:off x="762001" y="531169"/>
            <a:ext cx="7372211"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Passo a </a:t>
            </a:r>
            <a:r>
              <a:rPr lang="en-US" sz="3000" b="1" dirty="0" err="1">
                <a:solidFill>
                  <a:srgbClr val="2C3E50"/>
                </a:solidFill>
                <a:latin typeface="Noto Sans" pitchFamily="34" charset="0"/>
                <a:ea typeface="Noto Sans" pitchFamily="34" charset="-122"/>
                <a:cs typeface="Noto Sans" pitchFamily="34" charset="-120"/>
              </a:rPr>
              <a:t>passo</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criação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uma</a:t>
            </a:r>
            <a:r>
              <a:rPr lang="en-US" sz="3000" b="1" dirty="0">
                <a:solidFill>
                  <a:srgbClr val="2C3E50"/>
                </a:solidFill>
                <a:latin typeface="Noto Sans" pitchFamily="34" charset="0"/>
                <a:ea typeface="Noto Sans" pitchFamily="34" charset="-122"/>
                <a:cs typeface="Noto Sans" pitchFamily="34" charset="-120"/>
              </a:rPr>
              <a:t> </a:t>
            </a:r>
            <a:r>
              <a:rPr lang="en-US" sz="3000" b="1" dirty="0">
                <a:solidFill>
                  <a:srgbClr val="FF6B35"/>
                </a:solidFill>
                <a:latin typeface="Noto Sans" pitchFamily="34" charset="0"/>
                <a:ea typeface="Noto Sans" pitchFamily="34" charset="-122"/>
                <a:cs typeface="Noto Sans" pitchFamily="34" charset="-120"/>
              </a:rPr>
              <a:t>SKILL</a:t>
            </a:r>
            <a:endParaRPr lang="en-US" sz="3000" dirty="0">
              <a:solidFill>
                <a:srgbClr val="FF6B35"/>
              </a:solidFill>
            </a:endParaRPr>
          </a:p>
        </p:txBody>
      </p:sp>
      <p:sp>
        <p:nvSpPr>
          <p:cNvPr id="25" name="Shape 15">
            <a:extLst>
              <a:ext uri="{FF2B5EF4-FFF2-40B4-BE49-F238E27FC236}">
                <a16:creationId xmlns:a16="http://schemas.microsoft.com/office/drawing/2014/main" id="{0B54078B-F900-C51C-6B7B-2FB0D543439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500874BB-EA77-90A4-32C7-E254DF19C68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41E29A9-A0B5-95C8-62FE-7F00DE5AF56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D3C57BB0-5DD7-8B09-9DA3-3F566D39DC5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1C499C32-2369-E1E4-2484-1C041E10AC3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AA9566D-5DA7-978F-A136-0C4214BBD99A}"/>
              </a:ext>
            </a:extLst>
          </p:cNvPr>
          <p:cNvPicPr>
            <a:picLocks noChangeAspect="1"/>
          </p:cNvPicPr>
          <p:nvPr/>
        </p:nvPicPr>
        <p:blipFill>
          <a:blip r:embed="rId4"/>
          <a:stretch>
            <a:fillRect/>
          </a:stretch>
        </p:blipFill>
        <p:spPr>
          <a:xfrm>
            <a:off x="11382375" y="6238875"/>
            <a:ext cx="285751" cy="285751"/>
          </a:xfrm>
          <a:prstGeom prst="rect">
            <a:avLst/>
          </a:prstGeom>
        </p:spPr>
      </p:pic>
      <p:grpSp>
        <p:nvGrpSpPr>
          <p:cNvPr id="6" name="Agrupar 5">
            <a:extLst>
              <a:ext uri="{FF2B5EF4-FFF2-40B4-BE49-F238E27FC236}">
                <a16:creationId xmlns:a16="http://schemas.microsoft.com/office/drawing/2014/main" id="{225A1DFF-FE3E-5B49-4FAF-AEFDE9ED8A3E}"/>
              </a:ext>
            </a:extLst>
          </p:cNvPr>
          <p:cNvGrpSpPr/>
          <p:nvPr/>
        </p:nvGrpSpPr>
        <p:grpSpPr>
          <a:xfrm>
            <a:off x="914400" y="1203581"/>
            <a:ext cx="7174842" cy="461665"/>
            <a:chOff x="914400" y="1443421"/>
            <a:chExt cx="7174842" cy="461665"/>
          </a:xfrm>
        </p:grpSpPr>
        <p:sp>
          <p:nvSpPr>
            <p:cNvPr id="4" name="Retângulo 3">
              <a:extLst>
                <a:ext uri="{FF2B5EF4-FFF2-40B4-BE49-F238E27FC236}">
                  <a16:creationId xmlns:a16="http://schemas.microsoft.com/office/drawing/2014/main" id="{3521BCE8-50C1-C1DB-D41C-7EA901104E3C}"/>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Q1</a:t>
              </a:r>
            </a:p>
          </p:txBody>
        </p:sp>
        <p:sp>
          <p:nvSpPr>
            <p:cNvPr id="5" name="CaixaDeTexto 4">
              <a:extLst>
                <a:ext uri="{FF2B5EF4-FFF2-40B4-BE49-F238E27FC236}">
                  <a16:creationId xmlns:a16="http://schemas.microsoft.com/office/drawing/2014/main" id="{9F075F3C-7885-BE14-08E8-E2AD6B2573AB}"/>
                </a:ext>
              </a:extLst>
            </p:cNvPr>
            <p:cNvSpPr txBox="1"/>
            <p:nvPr/>
          </p:nvSpPr>
          <p:spPr>
            <a:xfrm>
              <a:off x="1768840" y="1503381"/>
              <a:ext cx="6320402" cy="369332"/>
            </a:xfrm>
            <a:prstGeom prst="rect">
              <a:avLst/>
            </a:prstGeom>
            <a:noFill/>
          </p:spPr>
          <p:txBody>
            <a:bodyPr wrap="square" rtlCol="0">
              <a:spAutoFit/>
            </a:bodyPr>
            <a:lstStyle/>
            <a:p>
              <a:r>
                <a:rPr lang="pt-BR" dirty="0"/>
                <a:t>O que a SKILL faz?</a:t>
              </a:r>
            </a:p>
          </p:txBody>
        </p:sp>
      </p:grpSp>
      <p:grpSp>
        <p:nvGrpSpPr>
          <p:cNvPr id="8" name="Agrupar 7">
            <a:extLst>
              <a:ext uri="{FF2B5EF4-FFF2-40B4-BE49-F238E27FC236}">
                <a16:creationId xmlns:a16="http://schemas.microsoft.com/office/drawing/2014/main" id="{DAFFE3D8-9873-B290-690B-B4051996C3B5}"/>
              </a:ext>
            </a:extLst>
          </p:cNvPr>
          <p:cNvGrpSpPr/>
          <p:nvPr/>
        </p:nvGrpSpPr>
        <p:grpSpPr>
          <a:xfrm>
            <a:off x="916900" y="2053023"/>
            <a:ext cx="7174842" cy="461665"/>
            <a:chOff x="914400" y="1443421"/>
            <a:chExt cx="7174842" cy="461665"/>
          </a:xfrm>
        </p:grpSpPr>
        <p:sp>
          <p:nvSpPr>
            <p:cNvPr id="9" name="Retângulo 8">
              <a:extLst>
                <a:ext uri="{FF2B5EF4-FFF2-40B4-BE49-F238E27FC236}">
                  <a16:creationId xmlns:a16="http://schemas.microsoft.com/office/drawing/2014/main" id="{2A2DE185-32DF-61A8-028A-9789471DA59B}"/>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Q2</a:t>
              </a:r>
            </a:p>
          </p:txBody>
        </p:sp>
        <p:sp>
          <p:nvSpPr>
            <p:cNvPr id="11" name="CaixaDeTexto 10">
              <a:extLst>
                <a:ext uri="{FF2B5EF4-FFF2-40B4-BE49-F238E27FC236}">
                  <a16:creationId xmlns:a16="http://schemas.microsoft.com/office/drawing/2014/main" id="{B981BA74-1CC5-F94F-9381-034C3CD79301}"/>
                </a:ext>
              </a:extLst>
            </p:cNvPr>
            <p:cNvSpPr txBox="1"/>
            <p:nvPr/>
          </p:nvSpPr>
          <p:spPr>
            <a:xfrm>
              <a:off x="1768840" y="1503381"/>
              <a:ext cx="6320402" cy="369332"/>
            </a:xfrm>
            <a:prstGeom prst="rect">
              <a:avLst/>
            </a:prstGeom>
            <a:noFill/>
          </p:spPr>
          <p:txBody>
            <a:bodyPr wrap="square" rtlCol="0">
              <a:spAutoFit/>
            </a:bodyPr>
            <a:lstStyle/>
            <a:p>
              <a:r>
                <a:rPr lang="pt-BR" dirty="0"/>
                <a:t>Quando deve ser  ativada?</a:t>
              </a:r>
            </a:p>
          </p:txBody>
        </p:sp>
      </p:grpSp>
      <p:grpSp>
        <p:nvGrpSpPr>
          <p:cNvPr id="12" name="Agrupar 11">
            <a:extLst>
              <a:ext uri="{FF2B5EF4-FFF2-40B4-BE49-F238E27FC236}">
                <a16:creationId xmlns:a16="http://schemas.microsoft.com/office/drawing/2014/main" id="{AC544EF1-6FEE-7CD0-16DE-5FEC548461D1}"/>
              </a:ext>
            </a:extLst>
          </p:cNvPr>
          <p:cNvGrpSpPr/>
          <p:nvPr/>
        </p:nvGrpSpPr>
        <p:grpSpPr>
          <a:xfrm>
            <a:off x="916900" y="2902465"/>
            <a:ext cx="7174842" cy="461665"/>
            <a:chOff x="914400" y="1443421"/>
            <a:chExt cx="7174842" cy="461665"/>
          </a:xfrm>
        </p:grpSpPr>
        <p:sp>
          <p:nvSpPr>
            <p:cNvPr id="13" name="Retângulo 12">
              <a:extLst>
                <a:ext uri="{FF2B5EF4-FFF2-40B4-BE49-F238E27FC236}">
                  <a16:creationId xmlns:a16="http://schemas.microsoft.com/office/drawing/2014/main" id="{85B27F81-344F-B45D-328B-5272EF4C761C}"/>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Q3</a:t>
              </a:r>
            </a:p>
          </p:txBody>
        </p:sp>
        <p:sp>
          <p:nvSpPr>
            <p:cNvPr id="14" name="CaixaDeTexto 13">
              <a:extLst>
                <a:ext uri="{FF2B5EF4-FFF2-40B4-BE49-F238E27FC236}">
                  <a16:creationId xmlns:a16="http://schemas.microsoft.com/office/drawing/2014/main" id="{3BB9E132-CC74-A38B-1646-FA6A38CE05F1}"/>
                </a:ext>
              </a:extLst>
            </p:cNvPr>
            <p:cNvSpPr txBox="1"/>
            <p:nvPr/>
          </p:nvSpPr>
          <p:spPr>
            <a:xfrm>
              <a:off x="1768840" y="1503381"/>
              <a:ext cx="6320402" cy="369332"/>
            </a:xfrm>
            <a:prstGeom prst="rect">
              <a:avLst/>
            </a:prstGeom>
            <a:noFill/>
          </p:spPr>
          <p:txBody>
            <a:bodyPr wrap="square" rtlCol="0">
              <a:spAutoFit/>
            </a:bodyPr>
            <a:lstStyle/>
            <a:p>
              <a:r>
                <a:rPr lang="pt-BR" dirty="0"/>
                <a:t>Quais ferramentas precisa?</a:t>
              </a:r>
            </a:p>
          </p:txBody>
        </p:sp>
      </p:grpSp>
      <p:grpSp>
        <p:nvGrpSpPr>
          <p:cNvPr id="15" name="Agrupar 14">
            <a:extLst>
              <a:ext uri="{FF2B5EF4-FFF2-40B4-BE49-F238E27FC236}">
                <a16:creationId xmlns:a16="http://schemas.microsoft.com/office/drawing/2014/main" id="{763AE917-DEFE-CB44-B12E-4CF68D66E65F}"/>
              </a:ext>
            </a:extLst>
          </p:cNvPr>
          <p:cNvGrpSpPr/>
          <p:nvPr/>
        </p:nvGrpSpPr>
        <p:grpSpPr>
          <a:xfrm>
            <a:off x="916900" y="3751907"/>
            <a:ext cx="7174842" cy="461665"/>
            <a:chOff x="914400" y="1443421"/>
            <a:chExt cx="7174842" cy="461665"/>
          </a:xfrm>
        </p:grpSpPr>
        <p:sp>
          <p:nvSpPr>
            <p:cNvPr id="16" name="Retângulo 15">
              <a:extLst>
                <a:ext uri="{FF2B5EF4-FFF2-40B4-BE49-F238E27FC236}">
                  <a16:creationId xmlns:a16="http://schemas.microsoft.com/office/drawing/2014/main" id="{A2F6492F-8B7B-8FD2-D414-6D6F15D89390}"/>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Q4</a:t>
              </a:r>
            </a:p>
          </p:txBody>
        </p:sp>
        <p:sp>
          <p:nvSpPr>
            <p:cNvPr id="17" name="CaixaDeTexto 16">
              <a:extLst>
                <a:ext uri="{FF2B5EF4-FFF2-40B4-BE49-F238E27FC236}">
                  <a16:creationId xmlns:a16="http://schemas.microsoft.com/office/drawing/2014/main" id="{9FC2E89E-BEDB-C892-573B-8E31AB8B7BA2}"/>
                </a:ext>
              </a:extLst>
            </p:cNvPr>
            <p:cNvSpPr txBox="1"/>
            <p:nvPr/>
          </p:nvSpPr>
          <p:spPr>
            <a:xfrm>
              <a:off x="1768840" y="1503381"/>
              <a:ext cx="6320402" cy="369332"/>
            </a:xfrm>
            <a:prstGeom prst="rect">
              <a:avLst/>
            </a:prstGeom>
            <a:noFill/>
          </p:spPr>
          <p:txBody>
            <a:bodyPr wrap="square" rtlCol="0">
              <a:spAutoFit/>
            </a:bodyPr>
            <a:lstStyle/>
            <a:p>
              <a:r>
                <a:rPr lang="pt-BR" dirty="0"/>
                <a:t>Automática ou manual?</a:t>
              </a:r>
            </a:p>
          </p:txBody>
        </p:sp>
      </p:grpSp>
      <p:grpSp>
        <p:nvGrpSpPr>
          <p:cNvPr id="18" name="Agrupar 17">
            <a:extLst>
              <a:ext uri="{FF2B5EF4-FFF2-40B4-BE49-F238E27FC236}">
                <a16:creationId xmlns:a16="http://schemas.microsoft.com/office/drawing/2014/main" id="{3EEEDC91-B415-4012-15A8-597D64DB6A96}"/>
              </a:ext>
            </a:extLst>
          </p:cNvPr>
          <p:cNvGrpSpPr/>
          <p:nvPr/>
        </p:nvGrpSpPr>
        <p:grpSpPr>
          <a:xfrm>
            <a:off x="919400" y="4601349"/>
            <a:ext cx="7174842" cy="461665"/>
            <a:chOff x="914400" y="1443421"/>
            <a:chExt cx="7174842" cy="461665"/>
          </a:xfrm>
        </p:grpSpPr>
        <p:sp>
          <p:nvSpPr>
            <p:cNvPr id="19" name="Retângulo 18">
              <a:extLst>
                <a:ext uri="{FF2B5EF4-FFF2-40B4-BE49-F238E27FC236}">
                  <a16:creationId xmlns:a16="http://schemas.microsoft.com/office/drawing/2014/main" id="{C395E2B9-D4B5-7B5A-0782-12F81BCF17EE}"/>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Q5</a:t>
              </a:r>
            </a:p>
          </p:txBody>
        </p:sp>
        <p:sp>
          <p:nvSpPr>
            <p:cNvPr id="20" name="CaixaDeTexto 19">
              <a:extLst>
                <a:ext uri="{FF2B5EF4-FFF2-40B4-BE49-F238E27FC236}">
                  <a16:creationId xmlns:a16="http://schemas.microsoft.com/office/drawing/2014/main" id="{3FC0A57F-F5AE-29F7-EDF2-BDC7CF4BF24C}"/>
                </a:ext>
              </a:extLst>
            </p:cNvPr>
            <p:cNvSpPr txBox="1"/>
            <p:nvPr/>
          </p:nvSpPr>
          <p:spPr>
            <a:xfrm>
              <a:off x="1768840" y="1503381"/>
              <a:ext cx="6320402" cy="369332"/>
            </a:xfrm>
            <a:prstGeom prst="rect">
              <a:avLst/>
            </a:prstGeom>
            <a:noFill/>
          </p:spPr>
          <p:txBody>
            <a:bodyPr wrap="square" rtlCol="0">
              <a:spAutoFit/>
            </a:bodyPr>
            <a:lstStyle/>
            <a:p>
              <a:r>
                <a:rPr lang="pt-BR" dirty="0"/>
                <a:t>Qual o nome e a pasta da SKILL.md?</a:t>
              </a:r>
            </a:p>
          </p:txBody>
        </p:sp>
      </p:grpSp>
      <p:grpSp>
        <p:nvGrpSpPr>
          <p:cNvPr id="21" name="Agrupar 20">
            <a:extLst>
              <a:ext uri="{FF2B5EF4-FFF2-40B4-BE49-F238E27FC236}">
                <a16:creationId xmlns:a16="http://schemas.microsoft.com/office/drawing/2014/main" id="{5E488CF8-0204-070E-5723-A428DE4E9C0D}"/>
              </a:ext>
            </a:extLst>
          </p:cNvPr>
          <p:cNvGrpSpPr/>
          <p:nvPr/>
        </p:nvGrpSpPr>
        <p:grpSpPr>
          <a:xfrm>
            <a:off x="919400" y="5450792"/>
            <a:ext cx="7174842" cy="461665"/>
            <a:chOff x="914400" y="1443421"/>
            <a:chExt cx="7174842" cy="461665"/>
          </a:xfrm>
        </p:grpSpPr>
        <p:sp>
          <p:nvSpPr>
            <p:cNvPr id="22" name="Retângulo 21">
              <a:extLst>
                <a:ext uri="{FF2B5EF4-FFF2-40B4-BE49-F238E27FC236}">
                  <a16:creationId xmlns:a16="http://schemas.microsoft.com/office/drawing/2014/main" id="{4A21ACC0-F6B7-E65F-B260-7A2016BC53BF}"/>
                </a:ext>
              </a:extLst>
            </p:cNvPr>
            <p:cNvSpPr/>
            <p:nvPr/>
          </p:nvSpPr>
          <p:spPr>
            <a:xfrm>
              <a:off x="914400" y="1443421"/>
              <a:ext cx="509666" cy="461665"/>
            </a:xfrm>
            <a:prstGeom prst="rect">
              <a:avLst/>
            </a:prstGeom>
            <a:solidFill>
              <a:schemeClr val="bg1">
                <a:lumMod val="95000"/>
              </a:schemeClr>
            </a:solidFill>
            <a:ln>
              <a:solidFill>
                <a:srgbClr val="FF6B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6B35"/>
                  </a:solidFill>
                </a:rPr>
                <a:t>Q6</a:t>
              </a:r>
            </a:p>
          </p:txBody>
        </p:sp>
        <p:sp>
          <p:nvSpPr>
            <p:cNvPr id="23" name="CaixaDeTexto 22">
              <a:extLst>
                <a:ext uri="{FF2B5EF4-FFF2-40B4-BE49-F238E27FC236}">
                  <a16:creationId xmlns:a16="http://schemas.microsoft.com/office/drawing/2014/main" id="{E93BAC70-F570-608A-2EEE-C7FD8977DD42}"/>
                </a:ext>
              </a:extLst>
            </p:cNvPr>
            <p:cNvSpPr txBox="1"/>
            <p:nvPr/>
          </p:nvSpPr>
          <p:spPr>
            <a:xfrm>
              <a:off x="1768840" y="1503381"/>
              <a:ext cx="6320402" cy="369332"/>
            </a:xfrm>
            <a:prstGeom prst="rect">
              <a:avLst/>
            </a:prstGeom>
            <a:noFill/>
          </p:spPr>
          <p:txBody>
            <a:bodyPr wrap="square" rtlCol="0">
              <a:spAutoFit/>
            </a:bodyPr>
            <a:lstStyle/>
            <a:p>
              <a:r>
                <a:rPr lang="pt-BR" dirty="0"/>
                <a:t>Testar e corrigir</a:t>
              </a:r>
            </a:p>
          </p:txBody>
        </p:sp>
      </p:grpSp>
    </p:spTree>
    <p:extLst>
      <p:ext uri="{BB962C8B-B14F-4D97-AF65-F5344CB8AC3E}">
        <p14:creationId xmlns:p14="http://schemas.microsoft.com/office/powerpoint/2010/main" val="27392349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B86BF-2B94-B4BA-994E-CF62D57FCB5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96B019EC-781F-E581-343E-F10CAEA4789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8A3CAB8-1A89-BF34-1C7C-70DC773740C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55C9981F-D23A-D98C-17C9-5564F1DA582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5B5FB0CC-4B77-EB29-D7BA-40CFCE3C004F}"/>
              </a:ext>
            </a:extLst>
          </p:cNvPr>
          <p:cNvSpPr/>
          <p:nvPr/>
        </p:nvSpPr>
        <p:spPr>
          <a:xfrm>
            <a:off x="762001" y="531169"/>
            <a:ext cx="8375691"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Exemplo</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criação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uma</a:t>
            </a:r>
            <a:r>
              <a:rPr lang="en-US" sz="3000" b="1" dirty="0">
                <a:solidFill>
                  <a:srgbClr val="2C3E50"/>
                </a:solidFill>
                <a:latin typeface="Noto Sans" pitchFamily="34" charset="0"/>
                <a:ea typeface="Noto Sans" pitchFamily="34" charset="-122"/>
                <a:cs typeface="Noto Sans" pitchFamily="34" charset="-120"/>
              </a:rPr>
              <a:t> </a:t>
            </a:r>
            <a:r>
              <a:rPr lang="en-US" sz="3000" b="1" dirty="0">
                <a:solidFill>
                  <a:srgbClr val="FF6B35"/>
                </a:solidFill>
                <a:latin typeface="Noto Sans" pitchFamily="34" charset="0"/>
                <a:ea typeface="Noto Sans" pitchFamily="34" charset="-122"/>
                <a:cs typeface="Noto Sans" pitchFamily="34" charset="-120"/>
              </a:rPr>
              <a:t>SKILL no Manus</a:t>
            </a:r>
            <a:endParaRPr lang="en-US" sz="3000" dirty="0">
              <a:solidFill>
                <a:srgbClr val="FF6B35"/>
              </a:solidFill>
            </a:endParaRPr>
          </a:p>
        </p:txBody>
      </p:sp>
      <p:sp>
        <p:nvSpPr>
          <p:cNvPr id="25" name="Shape 15">
            <a:extLst>
              <a:ext uri="{FF2B5EF4-FFF2-40B4-BE49-F238E27FC236}">
                <a16:creationId xmlns:a16="http://schemas.microsoft.com/office/drawing/2014/main" id="{603879AE-1F03-7F0F-4A93-07BEB4874A8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6B71A18-72C2-7E4E-2A96-6581912A551A}"/>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CB62FE77-04F6-5A68-E21D-E00B5BC3879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DC3CD51-391E-FA5A-6E75-D9EC2C33B27F}"/>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F1262A9-43E3-C942-0233-34FF29877095}"/>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914A3F5-3F71-2F8A-568D-BE374DB0F0A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7" name="CaixaDeTexto 6">
            <a:extLst>
              <a:ext uri="{FF2B5EF4-FFF2-40B4-BE49-F238E27FC236}">
                <a16:creationId xmlns:a16="http://schemas.microsoft.com/office/drawing/2014/main" id="{ABDC6493-3CE0-DEA0-A557-2AB6A56B6AA4}"/>
              </a:ext>
            </a:extLst>
          </p:cNvPr>
          <p:cNvSpPr txBox="1"/>
          <p:nvPr/>
        </p:nvSpPr>
        <p:spPr>
          <a:xfrm>
            <a:off x="134913" y="2436255"/>
            <a:ext cx="2968052" cy="923330"/>
          </a:xfrm>
          <a:prstGeom prst="rect">
            <a:avLst/>
          </a:prstGeom>
          <a:noFill/>
        </p:spPr>
        <p:txBody>
          <a:bodyPr wrap="square" rtlCol="0">
            <a:spAutoFit/>
          </a:bodyPr>
          <a:lstStyle/>
          <a:p>
            <a:r>
              <a:rPr lang="pt-BR" dirty="0">
                <a:hlinkClick r:id="rId5"/>
              </a:rPr>
              <a:t>https://manus.im/share/bVm1exT17xpQomYOAgWBdT</a:t>
            </a:r>
            <a:endParaRPr lang="pt-BR" dirty="0"/>
          </a:p>
          <a:p>
            <a:endParaRPr lang="pt-BR" dirty="0"/>
          </a:p>
        </p:txBody>
      </p:sp>
      <p:pic>
        <p:nvPicPr>
          <p:cNvPr id="5" name="Imagem 4">
            <a:extLst>
              <a:ext uri="{FF2B5EF4-FFF2-40B4-BE49-F238E27FC236}">
                <a16:creationId xmlns:a16="http://schemas.microsoft.com/office/drawing/2014/main" id="{1DE0FE11-876E-0071-71D4-FE2E6ACA2AE9}"/>
              </a:ext>
            </a:extLst>
          </p:cNvPr>
          <p:cNvPicPr>
            <a:picLocks noChangeAspect="1"/>
          </p:cNvPicPr>
          <p:nvPr/>
        </p:nvPicPr>
        <p:blipFill>
          <a:blip r:embed="rId6"/>
          <a:srcRect b="14799"/>
          <a:stretch>
            <a:fillRect/>
          </a:stretch>
        </p:blipFill>
        <p:spPr>
          <a:xfrm>
            <a:off x="2998096" y="1044801"/>
            <a:ext cx="9223510" cy="4860700"/>
          </a:xfrm>
          <a:prstGeom prst="rect">
            <a:avLst/>
          </a:prstGeom>
        </p:spPr>
      </p:pic>
    </p:spTree>
    <p:extLst>
      <p:ext uri="{BB962C8B-B14F-4D97-AF65-F5344CB8AC3E}">
        <p14:creationId xmlns:p14="http://schemas.microsoft.com/office/powerpoint/2010/main" val="2532736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AAD62-70A8-6AED-99A4-E6A91563CD8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2BF1D8C-29E7-3929-FB92-BC6B163B2E15}"/>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21DA7E9-18D8-EB02-3A4E-92E707C28AC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7450D31-B7BB-B181-073D-61EF5EBA41B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555BB23-E2D2-AAF3-08AC-D337631E8427}"/>
              </a:ext>
            </a:extLst>
          </p:cNvPr>
          <p:cNvSpPr/>
          <p:nvPr/>
        </p:nvSpPr>
        <p:spPr>
          <a:xfrm>
            <a:off x="762001" y="531169"/>
            <a:ext cx="8375691"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Exemplo</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criação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uma</a:t>
            </a:r>
            <a:r>
              <a:rPr lang="en-US" sz="3000" b="1" dirty="0">
                <a:solidFill>
                  <a:srgbClr val="2C3E50"/>
                </a:solidFill>
                <a:latin typeface="Noto Sans" pitchFamily="34" charset="0"/>
                <a:ea typeface="Noto Sans" pitchFamily="34" charset="-122"/>
                <a:cs typeface="Noto Sans" pitchFamily="34" charset="-120"/>
              </a:rPr>
              <a:t> </a:t>
            </a:r>
            <a:r>
              <a:rPr lang="en-US" sz="3000" b="1" dirty="0">
                <a:solidFill>
                  <a:srgbClr val="FF6B35"/>
                </a:solidFill>
                <a:latin typeface="Noto Sans" pitchFamily="34" charset="0"/>
                <a:ea typeface="Noto Sans" pitchFamily="34" charset="-122"/>
                <a:cs typeface="Noto Sans" pitchFamily="34" charset="-120"/>
              </a:rPr>
              <a:t>SKILL no Manus</a:t>
            </a:r>
            <a:endParaRPr lang="en-US" sz="3000" dirty="0">
              <a:solidFill>
                <a:srgbClr val="FF6B35"/>
              </a:solidFill>
            </a:endParaRPr>
          </a:p>
        </p:txBody>
      </p:sp>
      <p:sp>
        <p:nvSpPr>
          <p:cNvPr id="25" name="Shape 15">
            <a:extLst>
              <a:ext uri="{FF2B5EF4-FFF2-40B4-BE49-F238E27FC236}">
                <a16:creationId xmlns:a16="http://schemas.microsoft.com/office/drawing/2014/main" id="{11BAD90D-EE5F-8FE6-EF01-0B8F17C9193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0E46384-6EBF-D4AB-1862-FABF92BC7DF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CDE91BA-4587-3C98-35B6-A72ED8F6DE3D}"/>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4385CC6-EA6E-343D-9343-DE736E1EBDB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789C4BD-14AA-4FE8-1F97-8C3FD430B24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FE52F05-2228-AAF0-2534-71BCC3BED15E}"/>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39" name="Imagem 38">
            <a:extLst>
              <a:ext uri="{FF2B5EF4-FFF2-40B4-BE49-F238E27FC236}">
                <a16:creationId xmlns:a16="http://schemas.microsoft.com/office/drawing/2014/main" id="{6E9BBE06-03F2-15CF-17A6-88C245744E32}"/>
              </a:ext>
            </a:extLst>
          </p:cNvPr>
          <p:cNvPicPr>
            <a:picLocks noChangeAspect="1"/>
          </p:cNvPicPr>
          <p:nvPr/>
        </p:nvPicPr>
        <p:blipFill>
          <a:blip r:embed="rId5"/>
          <a:stretch>
            <a:fillRect/>
          </a:stretch>
        </p:blipFill>
        <p:spPr>
          <a:xfrm>
            <a:off x="762001" y="1232520"/>
            <a:ext cx="9612066" cy="4182059"/>
          </a:xfrm>
          <a:prstGeom prst="rect">
            <a:avLst/>
          </a:prstGeom>
        </p:spPr>
      </p:pic>
      <p:sp>
        <p:nvSpPr>
          <p:cNvPr id="7" name="CaixaDeTexto 6">
            <a:extLst>
              <a:ext uri="{FF2B5EF4-FFF2-40B4-BE49-F238E27FC236}">
                <a16:creationId xmlns:a16="http://schemas.microsoft.com/office/drawing/2014/main" id="{80BEB12A-260C-F446-0228-0325D877ECBA}"/>
              </a:ext>
            </a:extLst>
          </p:cNvPr>
          <p:cNvSpPr txBox="1"/>
          <p:nvPr/>
        </p:nvSpPr>
        <p:spPr>
          <a:xfrm>
            <a:off x="1274164" y="5531370"/>
            <a:ext cx="10393962" cy="646331"/>
          </a:xfrm>
          <a:prstGeom prst="rect">
            <a:avLst/>
          </a:prstGeom>
          <a:noFill/>
        </p:spPr>
        <p:txBody>
          <a:bodyPr wrap="square" rtlCol="0">
            <a:spAutoFit/>
          </a:bodyPr>
          <a:lstStyle/>
          <a:p>
            <a:r>
              <a:rPr lang="pt-BR" dirty="0">
                <a:hlinkClick r:id="rId6"/>
              </a:rPr>
              <a:t>https://manus.im/share/bVm1exT17xpQomYOAgWBdT</a:t>
            </a:r>
            <a:endParaRPr lang="pt-BR" dirty="0"/>
          </a:p>
          <a:p>
            <a:endParaRPr lang="pt-BR" dirty="0"/>
          </a:p>
        </p:txBody>
      </p:sp>
    </p:spTree>
    <p:extLst>
      <p:ext uri="{BB962C8B-B14F-4D97-AF65-F5344CB8AC3E}">
        <p14:creationId xmlns:p14="http://schemas.microsoft.com/office/powerpoint/2010/main" val="212395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03422-DEB7-2BB0-0C25-E1F84FEB3F0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5935FB8-7535-33DC-43EB-7A58844ED1A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9B414B22-9100-6B27-FD94-2BAA67D2C05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ED4EB832-0CE5-2F03-9318-BA9E575984C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115F573-B1CA-A7A0-015B-C3B5AED39113}"/>
              </a:ext>
            </a:extLst>
          </p:cNvPr>
          <p:cNvSpPr/>
          <p:nvPr/>
        </p:nvSpPr>
        <p:spPr>
          <a:xfrm>
            <a:off x="762001" y="531169"/>
            <a:ext cx="8375691"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Exemplo</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criação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uma</a:t>
            </a:r>
            <a:r>
              <a:rPr lang="en-US" sz="3000" b="1" dirty="0">
                <a:solidFill>
                  <a:srgbClr val="2C3E50"/>
                </a:solidFill>
                <a:latin typeface="Noto Sans" pitchFamily="34" charset="0"/>
                <a:ea typeface="Noto Sans" pitchFamily="34" charset="-122"/>
                <a:cs typeface="Noto Sans" pitchFamily="34" charset="-120"/>
              </a:rPr>
              <a:t> </a:t>
            </a:r>
            <a:r>
              <a:rPr lang="en-US" sz="3000" b="1" dirty="0">
                <a:solidFill>
                  <a:srgbClr val="FF6B35"/>
                </a:solidFill>
                <a:latin typeface="Noto Sans" pitchFamily="34" charset="0"/>
                <a:ea typeface="Noto Sans" pitchFamily="34" charset="-122"/>
                <a:cs typeface="Noto Sans" pitchFamily="34" charset="-120"/>
              </a:rPr>
              <a:t>SKILL no Manus</a:t>
            </a:r>
            <a:endParaRPr lang="en-US" sz="3000" dirty="0">
              <a:solidFill>
                <a:srgbClr val="FF6B35"/>
              </a:solidFill>
            </a:endParaRPr>
          </a:p>
        </p:txBody>
      </p:sp>
      <p:sp>
        <p:nvSpPr>
          <p:cNvPr id="25" name="Shape 15">
            <a:extLst>
              <a:ext uri="{FF2B5EF4-FFF2-40B4-BE49-F238E27FC236}">
                <a16:creationId xmlns:a16="http://schemas.microsoft.com/office/drawing/2014/main" id="{D0552D44-9828-D55E-506A-85AD2B03DCE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04ABE49-AD05-C378-643B-735EF8B973E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68194C10-B173-E135-7F31-73083F6CC2E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2ACFCD4-B37C-E9C7-3F24-171070C59F2F}"/>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401A0EF-251C-D1AA-E787-62859EF37CC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2FA60F7-3FBF-2FBA-8E95-B3C62F5B2ACC}"/>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25F47E3D-2372-7F75-4888-F132AF0337FB}"/>
              </a:ext>
            </a:extLst>
          </p:cNvPr>
          <p:cNvPicPr>
            <a:picLocks noChangeAspect="1"/>
          </p:cNvPicPr>
          <p:nvPr/>
        </p:nvPicPr>
        <p:blipFill>
          <a:blip r:embed="rId5"/>
          <a:stretch>
            <a:fillRect/>
          </a:stretch>
        </p:blipFill>
        <p:spPr>
          <a:xfrm>
            <a:off x="723150" y="1409418"/>
            <a:ext cx="10745700" cy="4039164"/>
          </a:xfrm>
          <a:prstGeom prst="rect">
            <a:avLst/>
          </a:prstGeom>
        </p:spPr>
      </p:pic>
    </p:spTree>
    <p:extLst>
      <p:ext uri="{BB962C8B-B14F-4D97-AF65-F5344CB8AC3E}">
        <p14:creationId xmlns:p14="http://schemas.microsoft.com/office/powerpoint/2010/main" val="1974068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EEB77-EEA6-5F82-8F4C-0CF20502C6E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DF168A2-AA5A-D062-87A1-170A2ECF6ED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8B4BADC-06D2-D33A-7E97-50BB2C84317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BA6F746-4F18-E200-15DF-4A68DAB17FE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502255C-D1BD-0282-3EDC-8B595DD93C01}"/>
              </a:ext>
            </a:extLst>
          </p:cNvPr>
          <p:cNvSpPr/>
          <p:nvPr/>
        </p:nvSpPr>
        <p:spPr>
          <a:xfrm>
            <a:off x="762001" y="531169"/>
            <a:ext cx="9641173" cy="461665"/>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Exemplos de usos e aplicações </a:t>
            </a:r>
            <a:r>
              <a:rPr lang="pt-BR" sz="3000" b="1" dirty="0">
                <a:solidFill>
                  <a:srgbClr val="FF6B35"/>
                </a:solidFill>
                <a:latin typeface="Noto Sans" pitchFamily="34" charset="0"/>
                <a:ea typeface="Noto Sans" pitchFamily="34" charset="-122"/>
                <a:cs typeface="Noto Sans" pitchFamily="34" charset="-120"/>
              </a:rPr>
              <a:t>Machine Learning</a:t>
            </a:r>
            <a:endParaRPr lang="en-US" sz="3000" dirty="0">
              <a:solidFill>
                <a:srgbClr val="FF6B35"/>
              </a:solidFill>
            </a:endParaRPr>
          </a:p>
        </p:txBody>
      </p:sp>
      <p:sp>
        <p:nvSpPr>
          <p:cNvPr id="25" name="Shape 15">
            <a:extLst>
              <a:ext uri="{FF2B5EF4-FFF2-40B4-BE49-F238E27FC236}">
                <a16:creationId xmlns:a16="http://schemas.microsoft.com/office/drawing/2014/main" id="{DE6EE520-78B3-C7A1-18D3-A06AAC45A88A}"/>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F1F7C24-1DF8-BBCD-BB4C-8687D3FBE96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409D839-68C7-DE0C-4045-AFFE487CF6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D10A43-7101-C157-D01A-036E4AFBF05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AFBB763-E2BC-1F7E-5099-98513A29D53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81E3636-5C6D-BCCB-22C4-F582130EDBAF}"/>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ACC61361-8BCB-AC8E-10BE-A5B928E01102}"/>
              </a:ext>
            </a:extLst>
          </p:cNvPr>
          <p:cNvGraphicFramePr>
            <a:graphicFrameLocks noGrp="1"/>
          </p:cNvGraphicFramePr>
          <p:nvPr>
            <p:extLst>
              <p:ext uri="{D42A27DB-BD31-4B8C-83A1-F6EECF244321}">
                <p14:modId xmlns:p14="http://schemas.microsoft.com/office/powerpoint/2010/main" val="592144891"/>
              </p:ext>
            </p:extLst>
          </p:nvPr>
        </p:nvGraphicFramePr>
        <p:xfrm>
          <a:off x="613348" y="1596050"/>
          <a:ext cx="10515600" cy="3566160"/>
        </p:xfrm>
        <a:graphic>
          <a:graphicData uri="http://schemas.openxmlformats.org/drawingml/2006/table">
            <a:tbl>
              <a:tblPr>
                <a:tableStyleId>{3C2FFA5D-87B4-456A-9821-1D502468CF0F}</a:tableStyleId>
              </a:tblPr>
              <a:tblGrid>
                <a:gridCol w="5257800">
                  <a:extLst>
                    <a:ext uri="{9D8B030D-6E8A-4147-A177-3AD203B41FA5}">
                      <a16:colId xmlns:a16="http://schemas.microsoft.com/office/drawing/2014/main" val="1131633030"/>
                    </a:ext>
                  </a:extLst>
                </a:gridCol>
                <a:gridCol w="5257800">
                  <a:extLst>
                    <a:ext uri="{9D8B030D-6E8A-4147-A177-3AD203B41FA5}">
                      <a16:colId xmlns:a16="http://schemas.microsoft.com/office/drawing/2014/main" val="4281040204"/>
                    </a:ext>
                  </a:extLst>
                </a:gridCol>
              </a:tblGrid>
              <a:tr h="0">
                <a:tc>
                  <a:txBody>
                    <a:bodyPr/>
                    <a:lstStyle/>
                    <a:p>
                      <a:pPr>
                        <a:buNone/>
                      </a:pPr>
                      <a:r>
                        <a:rPr lang="pt-BR" b="1" dirty="0">
                          <a:effectLst/>
                        </a:rPr>
                        <a:t>Uso Principal</a:t>
                      </a:r>
                      <a:endParaRPr lang="pt-BR" dirty="0">
                        <a:effectLst/>
                        <a:latin typeface="Google Sans Text"/>
                      </a:endParaRPr>
                    </a:p>
                  </a:txBody>
                  <a:tcPr anchor="ctr">
                    <a:solidFill>
                      <a:schemeClr val="bg1"/>
                    </a:solidFill>
                  </a:tcPr>
                </a:tc>
                <a:tc>
                  <a:txBody>
                    <a:bodyPr/>
                    <a:lstStyle/>
                    <a:p>
                      <a:pPr>
                        <a:buNone/>
                      </a:pPr>
                      <a:r>
                        <a:rPr lang="pt-BR" b="1">
                          <a:effectLst/>
                        </a:rPr>
                        <a:t>Aplicação Específica</a:t>
                      </a:r>
                      <a:endParaRPr lang="pt-BR">
                        <a:effectLst/>
                        <a:latin typeface="Google Sans Text"/>
                      </a:endParaRPr>
                    </a:p>
                  </a:txBody>
                  <a:tcPr anchor="ctr">
                    <a:solidFill>
                      <a:schemeClr val="bg1"/>
                    </a:solidFill>
                  </a:tcPr>
                </a:tc>
                <a:extLst>
                  <a:ext uri="{0D108BD9-81ED-4DB2-BD59-A6C34878D82A}">
                    <a16:rowId xmlns:a16="http://schemas.microsoft.com/office/drawing/2014/main" val="3647265658"/>
                  </a:ext>
                </a:extLst>
              </a:tr>
              <a:tr h="0">
                <a:tc>
                  <a:txBody>
                    <a:bodyPr/>
                    <a:lstStyle/>
                    <a:p>
                      <a:pPr>
                        <a:buNone/>
                      </a:pPr>
                      <a:r>
                        <a:rPr lang="pt-BR" b="0" dirty="0">
                          <a:effectLst/>
                        </a:rPr>
                        <a:t>Classificação</a:t>
                      </a:r>
                      <a:endParaRPr lang="pt-BR" b="0" dirty="0">
                        <a:effectLst/>
                        <a:latin typeface="Google Sans Text"/>
                      </a:endParaRPr>
                    </a:p>
                  </a:txBody>
                  <a:tcPr anchor="ctr">
                    <a:solidFill>
                      <a:schemeClr val="bg1"/>
                    </a:solidFill>
                  </a:tcPr>
                </a:tc>
                <a:tc>
                  <a:txBody>
                    <a:bodyPr/>
                    <a:lstStyle/>
                    <a:p>
                      <a:pPr>
                        <a:buNone/>
                      </a:pPr>
                      <a:r>
                        <a:rPr lang="pt-BR">
                          <a:effectLst/>
                        </a:rPr>
                        <a:t>Filtragem de spam em emails institucionais.</a:t>
                      </a:r>
                      <a:endParaRPr lang="pt-BR">
                        <a:effectLst/>
                        <a:latin typeface="Google Sans Text"/>
                      </a:endParaRPr>
                    </a:p>
                  </a:txBody>
                  <a:tcPr anchor="ctr">
                    <a:solidFill>
                      <a:schemeClr val="bg1"/>
                    </a:solidFill>
                  </a:tcPr>
                </a:tc>
                <a:extLst>
                  <a:ext uri="{0D108BD9-81ED-4DB2-BD59-A6C34878D82A}">
                    <a16:rowId xmlns:a16="http://schemas.microsoft.com/office/drawing/2014/main" val="905419129"/>
                  </a:ext>
                </a:extLst>
              </a:tr>
              <a:tr h="0">
                <a:tc>
                  <a:txBody>
                    <a:bodyPr/>
                    <a:lstStyle/>
                    <a:p>
                      <a:pPr>
                        <a:buNone/>
                      </a:pPr>
                      <a:r>
                        <a:rPr lang="pt-BR" b="0" dirty="0">
                          <a:effectLst/>
                        </a:rPr>
                        <a:t>Regressão</a:t>
                      </a:r>
                      <a:endParaRPr lang="pt-BR" b="0" dirty="0">
                        <a:effectLst/>
                        <a:latin typeface="Google Sans Text"/>
                      </a:endParaRPr>
                    </a:p>
                  </a:txBody>
                  <a:tcPr anchor="ctr">
                    <a:solidFill>
                      <a:schemeClr val="bg1"/>
                    </a:solidFill>
                  </a:tcPr>
                </a:tc>
                <a:tc>
                  <a:txBody>
                    <a:bodyPr/>
                    <a:lstStyle/>
                    <a:p>
                      <a:pPr>
                        <a:buNone/>
                      </a:pPr>
                      <a:r>
                        <a:rPr lang="pt-BR" dirty="0">
                          <a:effectLst/>
                        </a:rPr>
                        <a:t>Previsão de demanda por serviços públicos (</a:t>
                      </a:r>
                      <a:r>
                        <a:rPr lang="pt-BR" dirty="0" err="1">
                          <a:effectLst/>
                        </a:rPr>
                        <a:t>Ex</a:t>
                      </a:r>
                      <a:r>
                        <a:rPr lang="pt-BR" dirty="0">
                          <a:effectLst/>
                        </a:rPr>
                        <a:t>: Quantidade de atendimentos em um dado período).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864183099"/>
                  </a:ext>
                </a:extLst>
              </a:tr>
              <a:tr h="0">
                <a:tc>
                  <a:txBody>
                    <a:bodyPr/>
                    <a:lstStyle/>
                    <a:p>
                      <a:pPr>
                        <a:buNone/>
                      </a:pPr>
                      <a:r>
                        <a:rPr lang="pt-BR" b="0" dirty="0">
                          <a:effectLst/>
                        </a:rPr>
                        <a:t>Agrupamento (</a:t>
                      </a:r>
                      <a:r>
                        <a:rPr lang="pt-BR" b="0" dirty="0" err="1">
                          <a:effectLst/>
                        </a:rPr>
                        <a:t>Clustering</a:t>
                      </a:r>
                      <a:r>
                        <a:rPr lang="pt-BR" b="0" dirty="0">
                          <a:effectLst/>
                        </a:rPr>
                        <a:t>)</a:t>
                      </a:r>
                      <a:endParaRPr lang="pt-BR" b="0" dirty="0">
                        <a:effectLst/>
                        <a:latin typeface="Google Sans Text"/>
                      </a:endParaRPr>
                    </a:p>
                  </a:txBody>
                  <a:tcPr anchor="ctr">
                    <a:solidFill>
                      <a:schemeClr val="bg1"/>
                    </a:solidFill>
                  </a:tcPr>
                </a:tc>
                <a:tc>
                  <a:txBody>
                    <a:bodyPr/>
                    <a:lstStyle/>
                    <a:p>
                      <a:pPr>
                        <a:buNone/>
                      </a:pPr>
                      <a:r>
                        <a:rPr lang="pt-BR">
                          <a:effectLst/>
                        </a:rPr>
                        <a:t>Segmentação de cidadãos para campanhas de comunicação pública mais eficazes.</a:t>
                      </a:r>
                      <a:endParaRPr lang="pt-BR">
                        <a:effectLst/>
                        <a:latin typeface="Google Sans Text"/>
                      </a:endParaRPr>
                    </a:p>
                  </a:txBody>
                  <a:tcPr anchor="ctr">
                    <a:solidFill>
                      <a:schemeClr val="bg1"/>
                    </a:solidFill>
                  </a:tcPr>
                </a:tc>
                <a:extLst>
                  <a:ext uri="{0D108BD9-81ED-4DB2-BD59-A6C34878D82A}">
                    <a16:rowId xmlns:a16="http://schemas.microsoft.com/office/drawing/2014/main" val="1772917257"/>
                  </a:ext>
                </a:extLst>
              </a:tr>
              <a:tr h="0">
                <a:tc>
                  <a:txBody>
                    <a:bodyPr/>
                    <a:lstStyle/>
                    <a:p>
                      <a:pPr>
                        <a:buNone/>
                      </a:pPr>
                      <a:r>
                        <a:rPr lang="pt-BR" b="0" dirty="0">
                          <a:effectLst/>
                        </a:rPr>
                        <a:t>Processamento de Linguagem Natural (NLP)</a:t>
                      </a:r>
                      <a:endParaRPr lang="pt-BR" b="0" dirty="0">
                        <a:effectLst/>
                        <a:latin typeface="Google Sans Text"/>
                      </a:endParaRPr>
                    </a:p>
                  </a:txBody>
                  <a:tcPr anchor="ctr">
                    <a:solidFill>
                      <a:schemeClr val="bg1"/>
                    </a:solidFill>
                  </a:tcPr>
                </a:tc>
                <a:tc>
                  <a:txBody>
                    <a:bodyPr/>
                    <a:lstStyle/>
                    <a:p>
                      <a:pPr>
                        <a:buNone/>
                      </a:pPr>
                      <a:r>
                        <a:rPr lang="pt-BR">
                          <a:effectLst/>
                        </a:rPr>
                        <a:t>Análise de sentimentos em comentários de mídias sociais sobre um projeto de lei ou política.</a:t>
                      </a:r>
                      <a:endParaRPr lang="pt-BR">
                        <a:effectLst/>
                        <a:latin typeface="Google Sans Text"/>
                      </a:endParaRPr>
                    </a:p>
                  </a:txBody>
                  <a:tcPr anchor="ctr">
                    <a:solidFill>
                      <a:schemeClr val="bg1"/>
                    </a:solidFill>
                  </a:tcPr>
                </a:tc>
                <a:extLst>
                  <a:ext uri="{0D108BD9-81ED-4DB2-BD59-A6C34878D82A}">
                    <a16:rowId xmlns:a16="http://schemas.microsoft.com/office/drawing/2014/main" val="994209163"/>
                  </a:ext>
                </a:extLst>
              </a:tr>
              <a:tr h="0">
                <a:tc>
                  <a:txBody>
                    <a:bodyPr/>
                    <a:lstStyle/>
                    <a:p>
                      <a:pPr>
                        <a:buNone/>
                      </a:pPr>
                      <a:r>
                        <a:rPr lang="pt-BR" b="0" dirty="0">
                          <a:effectLst/>
                        </a:rPr>
                        <a:t>Sistemas de Recomendação</a:t>
                      </a:r>
                      <a:endParaRPr lang="pt-BR" b="0" dirty="0">
                        <a:effectLst/>
                        <a:latin typeface="Google Sans Text"/>
                      </a:endParaRPr>
                    </a:p>
                  </a:txBody>
                  <a:tcPr anchor="ctr">
                    <a:solidFill>
                      <a:schemeClr val="bg1"/>
                    </a:solidFill>
                  </a:tcPr>
                </a:tc>
                <a:tc>
                  <a:txBody>
                    <a:bodyPr/>
                    <a:lstStyle/>
                    <a:p>
                      <a:pPr>
                        <a:buNone/>
                      </a:pPr>
                      <a:r>
                        <a:rPr lang="pt-BR" dirty="0">
                          <a:effectLst/>
                        </a:rPr>
                        <a:t>Sugerir conteúdos relevantes (notícias, serviços) no portal de um órgão público.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232983116"/>
                  </a:ext>
                </a:extLst>
              </a:tr>
            </a:tbl>
          </a:graphicData>
        </a:graphic>
      </p:graphicFrame>
    </p:spTree>
    <p:extLst>
      <p:ext uri="{BB962C8B-B14F-4D97-AF65-F5344CB8AC3E}">
        <p14:creationId xmlns:p14="http://schemas.microsoft.com/office/powerpoint/2010/main" val="2709195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9E9A5-4115-4FBC-86F0-490953DA604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7527385-1663-F1E9-EDE5-B84AFAF411F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D3D0540-3315-8EAE-B07F-880C01DCC8F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F9F747C-7DC3-30BF-225F-BA8CF866EE2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0B83E7D-DA53-F0DE-D966-3888B1544C95}"/>
              </a:ext>
            </a:extLst>
          </p:cNvPr>
          <p:cNvSpPr/>
          <p:nvPr/>
        </p:nvSpPr>
        <p:spPr>
          <a:xfrm>
            <a:off x="762001" y="531169"/>
            <a:ext cx="7998985"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Agendamentos</a:t>
            </a:r>
            <a:r>
              <a:rPr lang="en-US" sz="3000" b="1" dirty="0">
                <a:solidFill>
                  <a:srgbClr val="2C3E50"/>
                </a:solidFill>
                <a:latin typeface="Noto Sans" pitchFamily="34" charset="0"/>
                <a:ea typeface="Noto Sans" pitchFamily="34" charset="-122"/>
                <a:cs typeface="Noto Sans" pitchFamily="34" charset="-120"/>
              </a:rPr>
              <a:t> para </a:t>
            </a:r>
            <a:r>
              <a:rPr lang="en-US" sz="3000" b="1" dirty="0" err="1">
                <a:solidFill>
                  <a:srgbClr val="2C3E50"/>
                </a:solidFill>
                <a:latin typeface="Noto Sans" pitchFamily="34" charset="0"/>
                <a:ea typeface="Noto Sans" pitchFamily="34" charset="-122"/>
                <a:cs typeface="Noto Sans" pitchFamily="34" charset="-120"/>
              </a:rPr>
              <a:t>repetições</a:t>
            </a:r>
            <a:r>
              <a:rPr lang="en-US" sz="3000" b="1" dirty="0">
                <a:solidFill>
                  <a:srgbClr val="FF6B35"/>
                </a:solidFill>
                <a:latin typeface="Noto Sans" pitchFamily="34" charset="0"/>
                <a:ea typeface="Noto Sans" pitchFamily="34" charset="-122"/>
                <a:cs typeface="Noto Sans" pitchFamily="34" charset="-120"/>
              </a:rPr>
              <a:t> no Manus</a:t>
            </a:r>
            <a:endParaRPr lang="en-US" sz="3000" dirty="0">
              <a:solidFill>
                <a:srgbClr val="FF6B35"/>
              </a:solidFill>
            </a:endParaRPr>
          </a:p>
        </p:txBody>
      </p:sp>
      <p:sp>
        <p:nvSpPr>
          <p:cNvPr id="25" name="Shape 15">
            <a:extLst>
              <a:ext uri="{FF2B5EF4-FFF2-40B4-BE49-F238E27FC236}">
                <a16:creationId xmlns:a16="http://schemas.microsoft.com/office/drawing/2014/main" id="{8BF630B0-4647-73C5-EC00-933FBD878F4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D49D1E4-635A-CD61-2919-8310F4A868D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22A9421-D04B-82D4-F3D6-88142027F74B}"/>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1CF7288-9F79-AC0E-4DB9-46442675380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FDF31375-729F-56D5-322F-409F5A22388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C09A031-5423-3AE3-1F52-DCC539EC22E6}"/>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6" name="Imagem 5">
            <a:extLst>
              <a:ext uri="{FF2B5EF4-FFF2-40B4-BE49-F238E27FC236}">
                <a16:creationId xmlns:a16="http://schemas.microsoft.com/office/drawing/2014/main" id="{5508FD58-8754-E354-5FA6-AFAA338F7E77}"/>
              </a:ext>
            </a:extLst>
          </p:cNvPr>
          <p:cNvPicPr>
            <a:picLocks noChangeAspect="1"/>
          </p:cNvPicPr>
          <p:nvPr/>
        </p:nvPicPr>
        <p:blipFill>
          <a:blip r:embed="rId5"/>
          <a:stretch>
            <a:fillRect/>
          </a:stretch>
        </p:blipFill>
        <p:spPr>
          <a:xfrm>
            <a:off x="1452916" y="1282192"/>
            <a:ext cx="9286167" cy="4670934"/>
          </a:xfrm>
          <a:prstGeom prst="rect">
            <a:avLst/>
          </a:prstGeom>
        </p:spPr>
      </p:pic>
    </p:spTree>
    <p:extLst>
      <p:ext uri="{BB962C8B-B14F-4D97-AF65-F5344CB8AC3E}">
        <p14:creationId xmlns:p14="http://schemas.microsoft.com/office/powerpoint/2010/main" val="3321921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87822-C650-207E-8BD3-FED54DFC8AA5}"/>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4F68675-941C-BCF2-5FE9-1FB4D76F64B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9DBC66B9-4077-CDD9-D6C2-703BBEF9194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E259D4A-5A06-617C-9BA3-1F58C857307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DAD40DD1-E657-5C9B-595E-DE58981D318C}"/>
              </a:ext>
            </a:extLst>
          </p:cNvPr>
          <p:cNvSpPr/>
          <p:nvPr/>
        </p:nvSpPr>
        <p:spPr>
          <a:xfrm>
            <a:off x="762001" y="531169"/>
            <a:ext cx="6546664"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As ‘</a:t>
            </a:r>
            <a:r>
              <a:rPr lang="en-US" sz="3000" b="1" dirty="0" err="1">
                <a:solidFill>
                  <a:srgbClr val="2C3E50"/>
                </a:solidFill>
                <a:latin typeface="Noto Sans" pitchFamily="34" charset="0"/>
                <a:ea typeface="Noto Sans" pitchFamily="34" charset="-122"/>
                <a:cs typeface="Noto Sans" pitchFamily="34" charset="-120"/>
              </a:rPr>
              <a:t>Habilidades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ficam</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nos</a:t>
            </a:r>
            <a:r>
              <a:rPr lang="en-US" sz="3000" b="1" dirty="0">
                <a:solidFill>
                  <a:srgbClr val="2C3E50"/>
                </a:solidFill>
                <a:latin typeface="Noto Sans" pitchFamily="34" charset="0"/>
                <a:ea typeface="Noto Sans" pitchFamily="34" charset="-122"/>
                <a:cs typeface="Noto Sans" pitchFamily="34" charset="-120"/>
              </a:rPr>
              <a:t> Plugins</a:t>
            </a:r>
            <a:endParaRPr lang="en-US" sz="3000" dirty="0">
              <a:solidFill>
                <a:srgbClr val="FF6B35"/>
              </a:solidFill>
            </a:endParaRPr>
          </a:p>
        </p:txBody>
      </p:sp>
      <p:sp>
        <p:nvSpPr>
          <p:cNvPr id="25" name="Shape 15">
            <a:extLst>
              <a:ext uri="{FF2B5EF4-FFF2-40B4-BE49-F238E27FC236}">
                <a16:creationId xmlns:a16="http://schemas.microsoft.com/office/drawing/2014/main" id="{53A1AAD2-178F-0400-1421-DD3328DADA3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0D78CA3-798A-B153-4692-745947EE8C9A}"/>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09C2EFA4-3E58-D60C-DCE5-2CEB1C9F411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E26FE77-2C86-1770-C358-D10A56CBBEA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2CE17FA-1993-906B-B443-C97C3417733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FCEC69E-05C1-0611-D4A5-4AB55DB3F5C2}"/>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779BC23D-64AF-9B44-0BAA-8E38C9EA1B0F}"/>
              </a:ext>
            </a:extLst>
          </p:cNvPr>
          <p:cNvPicPr>
            <a:picLocks noChangeAspect="1"/>
          </p:cNvPicPr>
          <p:nvPr/>
        </p:nvPicPr>
        <p:blipFill>
          <a:blip r:embed="rId5"/>
          <a:stretch>
            <a:fillRect/>
          </a:stretch>
        </p:blipFill>
        <p:spPr>
          <a:xfrm>
            <a:off x="751729" y="1176023"/>
            <a:ext cx="10688542" cy="4505954"/>
          </a:xfrm>
          <a:prstGeom prst="rect">
            <a:avLst/>
          </a:prstGeom>
        </p:spPr>
      </p:pic>
      <p:cxnSp>
        <p:nvCxnSpPr>
          <p:cNvPr id="8" name="Conector: Curvo 7">
            <a:extLst>
              <a:ext uri="{FF2B5EF4-FFF2-40B4-BE49-F238E27FC236}">
                <a16:creationId xmlns:a16="http://schemas.microsoft.com/office/drawing/2014/main" id="{D58EA158-91CE-0136-F390-2F92C10E2610}"/>
              </a:ext>
            </a:extLst>
          </p:cNvPr>
          <p:cNvCxnSpPr/>
          <p:nvPr/>
        </p:nvCxnSpPr>
        <p:spPr>
          <a:xfrm>
            <a:off x="3972393" y="1963711"/>
            <a:ext cx="1379096" cy="644578"/>
          </a:xfrm>
          <a:prstGeom prst="curvedConnector3">
            <a:avLst>
              <a:gd name="adj1" fmla="val -7609"/>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70260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889D3-67F3-0DF0-99DF-9758BFD17B5B}"/>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F032B29-6E1D-3B5E-2585-213A120FEBCB}"/>
              </a:ext>
            </a:extLst>
          </p:cNvPr>
          <p:cNvPicPr>
            <a:picLocks noChangeAspect="1"/>
          </p:cNvPicPr>
          <p:nvPr/>
        </p:nvPicPr>
        <p:blipFill>
          <a:blip r:embed="rId3"/>
          <a:stretch>
            <a:fillRect/>
          </a:stretch>
        </p:blipFill>
        <p:spPr>
          <a:xfrm>
            <a:off x="0" y="0"/>
            <a:ext cx="12192000" cy="6858000"/>
          </a:xfrm>
          <a:prstGeom prst="rect">
            <a:avLst/>
          </a:prstGeom>
        </p:spPr>
      </p:pic>
      <p:sp>
        <p:nvSpPr>
          <p:cNvPr id="3" name="Shape 0">
            <a:extLst>
              <a:ext uri="{FF2B5EF4-FFF2-40B4-BE49-F238E27FC236}">
                <a16:creationId xmlns:a16="http://schemas.microsoft.com/office/drawing/2014/main" id="{8B99FBB0-3139-5A32-DECD-2FBD57CF6824}"/>
              </a:ext>
            </a:extLst>
          </p:cNvPr>
          <p:cNvSpPr/>
          <p:nvPr/>
        </p:nvSpPr>
        <p:spPr>
          <a:xfrm>
            <a:off x="0" y="0"/>
            <a:ext cx="12192000" cy="1219200"/>
          </a:xfrm>
          <a:prstGeom prst="rect">
            <a:avLst/>
          </a:prstGeom>
          <a:solidFill>
            <a:srgbClr val="003366"/>
          </a:solidFill>
          <a:ln/>
        </p:spPr>
        <p:txBody>
          <a:bodyPr/>
          <a:lstStyle/>
          <a:p>
            <a:endParaRPr lang="pt-BR" sz="2400"/>
          </a:p>
        </p:txBody>
      </p:sp>
      <p:sp>
        <p:nvSpPr>
          <p:cNvPr id="4" name="Text 1">
            <a:extLst>
              <a:ext uri="{FF2B5EF4-FFF2-40B4-BE49-F238E27FC236}">
                <a16:creationId xmlns:a16="http://schemas.microsoft.com/office/drawing/2014/main" id="{11C2A49F-44BF-07DE-89D5-18F0F8A3374A}"/>
              </a:ext>
            </a:extLst>
          </p:cNvPr>
          <p:cNvSpPr/>
          <p:nvPr/>
        </p:nvSpPr>
        <p:spPr>
          <a:xfrm>
            <a:off x="571501" y="424934"/>
            <a:ext cx="5934317"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Chatbots, </a:t>
            </a:r>
            <a:r>
              <a:rPr lang="en-US" sz="2400" b="1" dirty="0" err="1">
                <a:solidFill>
                  <a:srgbClr val="FFFFFF"/>
                </a:solidFill>
                <a:latin typeface="Noto Sans" pitchFamily="34" charset="0"/>
                <a:ea typeface="Noto Sans" pitchFamily="34" charset="-122"/>
                <a:cs typeface="Noto Sans" pitchFamily="34" charset="-120"/>
              </a:rPr>
              <a:t>Agentes</a:t>
            </a:r>
            <a:r>
              <a:rPr lang="en-US" sz="2400" b="1" dirty="0">
                <a:solidFill>
                  <a:srgbClr val="FFFFFF"/>
                </a:solidFill>
                <a:latin typeface="Noto Sans" pitchFamily="34" charset="0"/>
                <a:ea typeface="Noto Sans" pitchFamily="34" charset="-122"/>
                <a:cs typeface="Noto Sans" pitchFamily="34" charset="-120"/>
              </a:rPr>
              <a:t> de IA e </a:t>
            </a:r>
            <a:r>
              <a:rPr lang="en-US" sz="2400" b="1" dirty="0" err="1">
                <a:solidFill>
                  <a:srgbClr val="FFFFFF"/>
                </a:solidFill>
                <a:latin typeface="Noto Sans" pitchFamily="34" charset="0"/>
                <a:ea typeface="Noto Sans" pitchFamily="34" charset="-122"/>
                <a:cs typeface="Noto Sans" pitchFamily="34" charset="-120"/>
              </a:rPr>
              <a:t>Automações</a:t>
            </a:r>
            <a:endParaRPr lang="en-US" sz="2400" dirty="0"/>
          </a:p>
        </p:txBody>
      </p:sp>
      <p:sp>
        <p:nvSpPr>
          <p:cNvPr id="6" name="Shape 2">
            <a:extLst>
              <a:ext uri="{FF2B5EF4-FFF2-40B4-BE49-F238E27FC236}">
                <a16:creationId xmlns:a16="http://schemas.microsoft.com/office/drawing/2014/main" id="{618DA2BD-8ACC-F635-540C-CEA433B07144}"/>
              </a:ext>
            </a:extLst>
          </p:cNvPr>
          <p:cNvSpPr/>
          <p:nvPr/>
        </p:nvSpPr>
        <p:spPr>
          <a:xfrm>
            <a:off x="943305" y="1361972"/>
            <a:ext cx="10042196" cy="3095729"/>
          </a:xfrm>
          <a:prstGeom prst="rect">
            <a:avLst/>
          </a:prstGeom>
          <a:solidFill>
            <a:srgbClr val="FFFFFF"/>
          </a:solidFill>
          <a:ln/>
        </p:spPr>
        <p:txBody>
          <a:bodyPr/>
          <a:lstStyle/>
          <a:p>
            <a:endParaRPr lang="pt-BR" sz="1467"/>
          </a:p>
        </p:txBody>
      </p:sp>
      <p:sp>
        <p:nvSpPr>
          <p:cNvPr id="7" name="Text 3">
            <a:extLst>
              <a:ext uri="{FF2B5EF4-FFF2-40B4-BE49-F238E27FC236}">
                <a16:creationId xmlns:a16="http://schemas.microsoft.com/office/drawing/2014/main" id="{A0CD882A-AD38-3109-118F-EA4ACBD483A0}"/>
              </a:ext>
            </a:extLst>
          </p:cNvPr>
          <p:cNvSpPr/>
          <p:nvPr/>
        </p:nvSpPr>
        <p:spPr>
          <a:xfrm>
            <a:off x="1404578" y="1667672"/>
            <a:ext cx="3514564" cy="340328"/>
          </a:xfrm>
          <a:prstGeom prst="rect">
            <a:avLst/>
          </a:prstGeom>
          <a:noFill/>
          <a:ln/>
        </p:spPr>
        <p:txBody>
          <a:bodyPr wrap="square" lIns="0" tIns="0" rIns="0" bIns="113453" rtlCol="0" anchor="ctr">
            <a:spAutoFit/>
          </a:bodyPr>
          <a:lstStyle/>
          <a:p>
            <a:r>
              <a:rPr lang="en-US" sz="1467" b="1" dirty="0">
                <a:solidFill>
                  <a:srgbClr val="FF6600"/>
                </a:solidFill>
                <a:latin typeface="Noto Sans" pitchFamily="34" charset="0"/>
                <a:ea typeface="Noto Sans" pitchFamily="34" charset="-122"/>
                <a:cs typeface="Noto Sans" pitchFamily="34" charset="-120"/>
              </a:rPr>
              <a:t>Do </a:t>
            </a:r>
            <a:r>
              <a:rPr lang="en-US" sz="1467" b="1" dirty="0" err="1">
                <a:solidFill>
                  <a:srgbClr val="FF6600"/>
                </a:solidFill>
                <a:latin typeface="Noto Sans" pitchFamily="34" charset="0"/>
                <a:ea typeface="Noto Sans" pitchFamily="34" charset="-122"/>
                <a:cs typeface="Noto Sans" pitchFamily="34" charset="-120"/>
              </a:rPr>
              <a:t>básico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avançado</a:t>
            </a:r>
            <a:r>
              <a:rPr lang="en-US" sz="1467" b="1" dirty="0">
                <a:solidFill>
                  <a:srgbClr val="FF6600"/>
                </a:solidFill>
                <a:latin typeface="Noto Sans" pitchFamily="34" charset="0"/>
                <a:ea typeface="Noto Sans" pitchFamily="34" charset="-122"/>
                <a:cs typeface="Noto Sans" pitchFamily="34" charset="-120"/>
              </a:rPr>
              <a:t>:</a:t>
            </a:r>
            <a:endParaRPr lang="en-US" sz="1467" dirty="0"/>
          </a:p>
        </p:txBody>
      </p:sp>
      <p:sp>
        <p:nvSpPr>
          <p:cNvPr id="9" name="Text 5">
            <a:extLst>
              <a:ext uri="{FF2B5EF4-FFF2-40B4-BE49-F238E27FC236}">
                <a16:creationId xmlns:a16="http://schemas.microsoft.com/office/drawing/2014/main" id="{C5A60252-B421-E167-2E40-2F9E2C3783BE}"/>
              </a:ext>
            </a:extLst>
          </p:cNvPr>
          <p:cNvSpPr/>
          <p:nvPr/>
        </p:nvSpPr>
        <p:spPr>
          <a:xfrm>
            <a:off x="1348586" y="2773496"/>
            <a:ext cx="9372367"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Agentes</a:t>
            </a:r>
            <a:r>
              <a:rPr lang="en-US" sz="1467" dirty="0">
                <a:solidFill>
                  <a:srgbClr val="333333"/>
                </a:solidFill>
                <a:latin typeface="Noto Sans" pitchFamily="34" charset="0"/>
                <a:ea typeface="Noto Sans" pitchFamily="34" charset="-122"/>
                <a:cs typeface="Noto Sans" pitchFamily="34" charset="-120"/>
              </a:rPr>
              <a:t> de IA para chatbot: </a:t>
            </a:r>
            <a:r>
              <a:rPr lang="en-US" sz="1467" dirty="0" err="1">
                <a:solidFill>
                  <a:srgbClr val="333333"/>
                </a:solidFill>
                <a:latin typeface="Noto Sans" pitchFamily="34" charset="0"/>
                <a:ea typeface="Noto Sans" pitchFamily="34" charset="-122"/>
                <a:cs typeface="Noto Sans" pitchFamily="34" charset="-120"/>
              </a:rPr>
              <a:t>Botpress</a:t>
            </a:r>
            <a:r>
              <a:rPr lang="en-US" sz="1467" dirty="0">
                <a:solidFill>
                  <a:srgbClr val="333333"/>
                </a:solidFill>
                <a:latin typeface="Noto Sans" pitchFamily="34" charset="0"/>
                <a:ea typeface="Noto Sans" pitchFamily="34" charset="-122"/>
                <a:cs typeface="Noto Sans" pitchFamily="34" charset="-120"/>
              </a:rPr>
              <a:t>, Make</a:t>
            </a:r>
            <a:endParaRPr lang="en-US" sz="1467" dirty="0"/>
          </a:p>
        </p:txBody>
      </p:sp>
      <p:sp>
        <p:nvSpPr>
          <p:cNvPr id="11" name="Text 7">
            <a:extLst>
              <a:ext uri="{FF2B5EF4-FFF2-40B4-BE49-F238E27FC236}">
                <a16:creationId xmlns:a16="http://schemas.microsoft.com/office/drawing/2014/main" id="{11C9B4D9-A6A2-609D-F496-C688E98E5EC1}"/>
              </a:ext>
            </a:extLst>
          </p:cNvPr>
          <p:cNvSpPr/>
          <p:nvPr/>
        </p:nvSpPr>
        <p:spPr>
          <a:xfrm>
            <a:off x="1348586" y="2283081"/>
            <a:ext cx="8067580"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ChatBots</a:t>
            </a:r>
            <a:r>
              <a:rPr lang="en-US" sz="1467" dirty="0">
                <a:solidFill>
                  <a:srgbClr val="333333"/>
                </a:solidFill>
                <a:latin typeface="Noto Sans" pitchFamily="34" charset="0"/>
                <a:ea typeface="Noto Sans" pitchFamily="34" charset="-122"/>
                <a:cs typeface="Noto Sans" pitchFamily="34" charset="-120"/>
              </a:rPr>
              <a:t> no </a:t>
            </a:r>
            <a:r>
              <a:rPr lang="en-US" sz="1467" dirty="0" err="1">
                <a:solidFill>
                  <a:srgbClr val="333333"/>
                </a:solidFill>
                <a:latin typeface="Noto Sans" pitchFamily="34" charset="0"/>
                <a:ea typeface="Noto Sans" pitchFamily="34" charset="-122"/>
                <a:cs typeface="Noto Sans" pitchFamily="34" charset="-120"/>
              </a:rPr>
              <a:t>atendimento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Autoagents</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Kommo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Umbler</a:t>
            </a:r>
            <a:r>
              <a:rPr lang="en-US" sz="1467" dirty="0">
                <a:solidFill>
                  <a:srgbClr val="333333"/>
                </a:solidFill>
                <a:latin typeface="Noto Sans" pitchFamily="34" charset="0"/>
                <a:ea typeface="Noto Sans" pitchFamily="34" charset="-122"/>
                <a:cs typeface="Noto Sans" pitchFamily="34" charset="-120"/>
              </a:rPr>
              <a:t>.</a:t>
            </a:r>
            <a:endParaRPr lang="en-US" sz="1467" dirty="0"/>
          </a:p>
        </p:txBody>
      </p:sp>
      <p:sp>
        <p:nvSpPr>
          <p:cNvPr id="12" name="Text 8">
            <a:extLst>
              <a:ext uri="{FF2B5EF4-FFF2-40B4-BE49-F238E27FC236}">
                <a16:creationId xmlns:a16="http://schemas.microsoft.com/office/drawing/2014/main" id="{2DC907C9-B076-FE46-0543-A41768C224CC}"/>
              </a:ext>
            </a:extLst>
          </p:cNvPr>
          <p:cNvSpPr/>
          <p:nvPr/>
        </p:nvSpPr>
        <p:spPr>
          <a:xfrm>
            <a:off x="1354487" y="3263911"/>
            <a:ext cx="7587829"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Make, n8n</a:t>
            </a:r>
            <a:endParaRPr lang="en-US" sz="1467" dirty="0"/>
          </a:p>
        </p:txBody>
      </p:sp>
      <p:sp>
        <p:nvSpPr>
          <p:cNvPr id="13" name="Text 9">
            <a:extLst>
              <a:ext uri="{FF2B5EF4-FFF2-40B4-BE49-F238E27FC236}">
                <a16:creationId xmlns:a16="http://schemas.microsoft.com/office/drawing/2014/main" id="{6C2BABAA-1144-1F8C-C985-C0C6E51B56DB}"/>
              </a:ext>
            </a:extLst>
          </p:cNvPr>
          <p:cNvSpPr/>
          <p:nvPr/>
        </p:nvSpPr>
        <p:spPr>
          <a:xfrm>
            <a:off x="1341794" y="3754326"/>
            <a:ext cx="8620025" cy="225767"/>
          </a:xfrm>
          <a:prstGeom prst="rect">
            <a:avLst/>
          </a:prstGeom>
          <a:noFill/>
          <a:ln/>
        </p:spPr>
        <p:txBody>
          <a:bodyPr wrap="square" lIns="340191" tIns="0" rIns="0" bIns="0" rtlCol="0" anchor="ctr">
            <a:spAutoFit/>
          </a:bodyPr>
          <a:lstStyle/>
          <a:p>
            <a:r>
              <a:rPr lang="en-US" sz="1467" dirty="0">
                <a:solidFill>
                  <a:srgbClr val="333333"/>
                </a:solidFill>
                <a:latin typeface="Noto Sans" pitchFamily="34" charset="0"/>
                <a:ea typeface="Noto Sans" pitchFamily="34" charset="-122"/>
                <a:cs typeface="Noto Sans" pitchFamily="34" charset="-120"/>
              </a:rPr>
              <a:t>Antigravity: IA </a:t>
            </a:r>
            <a:r>
              <a:rPr lang="en-US" sz="1467" dirty="0" err="1">
                <a:solidFill>
                  <a:srgbClr val="333333"/>
                </a:solidFill>
                <a:latin typeface="Noto Sans" pitchFamily="34" charset="0"/>
                <a:ea typeface="Noto Sans" pitchFamily="34" charset="-122"/>
                <a:cs typeface="Noto Sans" pitchFamily="34" charset="-120"/>
              </a:rPr>
              <a:t>que</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gera</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de IA</a:t>
            </a:r>
            <a:endParaRPr lang="en-US" sz="1467" dirty="0"/>
          </a:p>
        </p:txBody>
      </p:sp>
      <p:pic>
        <p:nvPicPr>
          <p:cNvPr id="1026" name="Picture 2" descr="WhatsApp Business – Apps no Google Play">
            <a:extLst>
              <a:ext uri="{FF2B5EF4-FFF2-40B4-BE49-F238E27FC236}">
                <a16:creationId xmlns:a16="http://schemas.microsoft.com/office/drawing/2014/main" id="{28231F07-573D-8978-308B-C788A94FA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482" y="5001303"/>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litique - Detalhamento de Votos">
            <a:extLst>
              <a:ext uri="{FF2B5EF4-FFF2-40B4-BE49-F238E27FC236}">
                <a16:creationId xmlns:a16="http://schemas.microsoft.com/office/drawing/2014/main" id="{33CAC953-EE02-E9C5-5D6C-6B1B94920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1" y="5006909"/>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rive – Apps no Google Play">
            <a:extLst>
              <a:ext uri="{FF2B5EF4-FFF2-40B4-BE49-F238E27FC236}">
                <a16:creationId xmlns:a16="http://schemas.microsoft.com/office/drawing/2014/main" id="{512A589E-706D-3E81-1263-66E59F625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5738" y="5001303"/>
            <a:ext cx="811823" cy="8118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branding RD Station 2025: Confira as Mudanças da Marca - Agência de  Marketing, Vendas &amp; Branding | Goiânia, Brasília e São Paulo">
            <a:extLst>
              <a:ext uri="{FF2B5EF4-FFF2-40B4-BE49-F238E27FC236}">
                <a16:creationId xmlns:a16="http://schemas.microsoft.com/office/drawing/2014/main" id="{93530493-8DE3-2849-E806-C67B12716C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27" t="27577" r="10545" b="19125"/>
          <a:stretch>
            <a:fillRect/>
          </a:stretch>
        </p:blipFill>
        <p:spPr bwMode="auto">
          <a:xfrm>
            <a:off x="4995965" y="5186359"/>
            <a:ext cx="1409700" cy="61934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a:extLst>
              <a:ext uri="{FF2B5EF4-FFF2-40B4-BE49-F238E27FC236}">
                <a16:creationId xmlns:a16="http://schemas.microsoft.com/office/drawing/2014/main" id="{D4A71054-9C28-DE68-758D-ABCECFC88DBB}"/>
              </a:ext>
            </a:extLst>
          </p:cNvPr>
          <p:cNvPicPr>
            <a:picLocks noChangeAspect="1"/>
          </p:cNvPicPr>
          <p:nvPr/>
        </p:nvPicPr>
        <p:blipFill>
          <a:blip r:embed="rId8"/>
          <a:stretch>
            <a:fillRect/>
          </a:stretch>
        </p:blipFill>
        <p:spPr>
          <a:xfrm>
            <a:off x="7015228" y="5028384"/>
            <a:ext cx="1748467" cy="798792"/>
          </a:xfrm>
          <a:prstGeom prst="rect">
            <a:avLst/>
          </a:prstGeom>
        </p:spPr>
      </p:pic>
      <p:pic>
        <p:nvPicPr>
          <p:cNvPr id="23" name="Imagem 22">
            <a:extLst>
              <a:ext uri="{FF2B5EF4-FFF2-40B4-BE49-F238E27FC236}">
                <a16:creationId xmlns:a16="http://schemas.microsoft.com/office/drawing/2014/main" id="{52091C88-3996-34F2-677B-4EA507847328}"/>
              </a:ext>
            </a:extLst>
          </p:cNvPr>
          <p:cNvPicPr>
            <a:picLocks noChangeAspect="1"/>
          </p:cNvPicPr>
          <p:nvPr/>
        </p:nvPicPr>
        <p:blipFill>
          <a:blip r:embed="rId9"/>
          <a:stretch>
            <a:fillRect/>
          </a:stretch>
        </p:blipFill>
        <p:spPr>
          <a:xfrm>
            <a:off x="9373259" y="5141990"/>
            <a:ext cx="1714739" cy="571580"/>
          </a:xfrm>
          <a:prstGeom prst="rect">
            <a:avLst/>
          </a:prstGeom>
        </p:spPr>
      </p:pic>
      <p:pic>
        <p:nvPicPr>
          <p:cNvPr id="25" name="Imagem 24">
            <a:extLst>
              <a:ext uri="{FF2B5EF4-FFF2-40B4-BE49-F238E27FC236}">
                <a16:creationId xmlns:a16="http://schemas.microsoft.com/office/drawing/2014/main" id="{3DF665A4-D50D-E757-76E1-152C3276ADB3}"/>
              </a:ext>
            </a:extLst>
          </p:cNvPr>
          <p:cNvPicPr>
            <a:picLocks noChangeAspect="1"/>
          </p:cNvPicPr>
          <p:nvPr/>
        </p:nvPicPr>
        <p:blipFill>
          <a:blip r:embed="rId10"/>
          <a:stretch>
            <a:fillRect/>
          </a:stretch>
        </p:blipFill>
        <p:spPr>
          <a:xfrm>
            <a:off x="2237735" y="5978147"/>
            <a:ext cx="1448003" cy="762107"/>
          </a:xfrm>
          <a:prstGeom prst="rect">
            <a:avLst/>
          </a:prstGeom>
        </p:spPr>
      </p:pic>
      <p:pic>
        <p:nvPicPr>
          <p:cNvPr id="27" name="Imagem 26">
            <a:extLst>
              <a:ext uri="{FF2B5EF4-FFF2-40B4-BE49-F238E27FC236}">
                <a16:creationId xmlns:a16="http://schemas.microsoft.com/office/drawing/2014/main" id="{7458D7F9-C3DC-FBB6-5E8B-8DC0CECB0D7A}"/>
              </a:ext>
            </a:extLst>
          </p:cNvPr>
          <p:cNvPicPr>
            <a:picLocks noChangeAspect="1"/>
          </p:cNvPicPr>
          <p:nvPr/>
        </p:nvPicPr>
        <p:blipFill>
          <a:blip r:embed="rId11"/>
          <a:stretch>
            <a:fillRect/>
          </a:stretch>
        </p:blipFill>
        <p:spPr>
          <a:xfrm>
            <a:off x="4792637" y="5976146"/>
            <a:ext cx="1816353" cy="749404"/>
          </a:xfrm>
          <a:prstGeom prst="rect">
            <a:avLst/>
          </a:prstGeom>
        </p:spPr>
      </p:pic>
      <p:pic>
        <p:nvPicPr>
          <p:cNvPr id="29" name="Imagem 28">
            <a:extLst>
              <a:ext uri="{FF2B5EF4-FFF2-40B4-BE49-F238E27FC236}">
                <a16:creationId xmlns:a16="http://schemas.microsoft.com/office/drawing/2014/main" id="{6C8B5B00-6DA5-2E23-95CE-D3A8909133E9}"/>
              </a:ext>
            </a:extLst>
          </p:cNvPr>
          <p:cNvPicPr>
            <a:picLocks noChangeAspect="1"/>
          </p:cNvPicPr>
          <p:nvPr/>
        </p:nvPicPr>
        <p:blipFill>
          <a:blip r:embed="rId12"/>
          <a:stretch>
            <a:fillRect/>
          </a:stretch>
        </p:blipFill>
        <p:spPr>
          <a:xfrm>
            <a:off x="7518285" y="5978147"/>
            <a:ext cx="1651231" cy="635088"/>
          </a:xfrm>
          <a:prstGeom prst="rect">
            <a:avLst/>
          </a:prstGeom>
        </p:spPr>
      </p:pic>
    </p:spTree>
    <p:extLst>
      <p:ext uri="{BB962C8B-B14F-4D97-AF65-F5344CB8AC3E}">
        <p14:creationId xmlns:p14="http://schemas.microsoft.com/office/powerpoint/2010/main" val="1736159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63AD4-C5D7-652C-712D-7F9F6FED1E7D}"/>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4B39AE72-D7E5-3F03-6731-E2A7D02247C0}"/>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CE45804C-CB67-17D3-3923-B28675C54571}"/>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EE90F5C1-C39F-AFB0-77AB-79246C324E7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6615C205-B047-5D96-9617-60D700B4EFFC}"/>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0497835-90A7-50FF-5C80-0005F8D7D073}"/>
              </a:ext>
            </a:extLst>
          </p:cNvPr>
          <p:cNvSpPr/>
          <p:nvPr/>
        </p:nvSpPr>
        <p:spPr>
          <a:xfrm>
            <a:off x="561339" y="127253"/>
            <a:ext cx="208230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Botplugin</a:t>
            </a:r>
            <a:endParaRPr lang="en-US" sz="3300" dirty="0"/>
          </a:p>
        </p:txBody>
      </p:sp>
      <p:sp>
        <p:nvSpPr>
          <p:cNvPr id="19" name="Shape 14">
            <a:extLst>
              <a:ext uri="{FF2B5EF4-FFF2-40B4-BE49-F238E27FC236}">
                <a16:creationId xmlns:a16="http://schemas.microsoft.com/office/drawing/2014/main" id="{1B5DD449-BE37-2190-0BAD-E5776EAD342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2D19139-10CB-82A8-872C-52FAB08AD55E}"/>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0B9A85A-99EF-844E-A925-7728496A5E0F}"/>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CB22A17-0DC1-5AB4-5DCF-6D635E889E7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0E60585A-987F-2120-3CA3-2BB0BBC5820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7B1C244-D311-DE0E-449F-322EBB9F387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Tela de computador com texto preto sobre fundo branco&#10;&#10;O conteúdo gerado por IA pode estar incorreto.">
            <a:extLst>
              <a:ext uri="{FF2B5EF4-FFF2-40B4-BE49-F238E27FC236}">
                <a16:creationId xmlns:a16="http://schemas.microsoft.com/office/drawing/2014/main" id="{5B2F8046-7B02-57DD-F573-9346A880C0B5}"/>
              </a:ext>
            </a:extLst>
          </p:cNvPr>
          <p:cNvPicPr>
            <a:picLocks noChangeAspect="1"/>
          </p:cNvPicPr>
          <p:nvPr/>
        </p:nvPicPr>
        <p:blipFill>
          <a:blip r:embed="rId5"/>
          <a:stretch>
            <a:fillRect/>
          </a:stretch>
        </p:blipFill>
        <p:spPr>
          <a:xfrm>
            <a:off x="0" y="658896"/>
            <a:ext cx="12192000" cy="5959928"/>
          </a:xfrm>
          <a:prstGeom prst="rect">
            <a:avLst/>
          </a:prstGeom>
        </p:spPr>
      </p:pic>
    </p:spTree>
    <p:extLst>
      <p:ext uri="{BB962C8B-B14F-4D97-AF65-F5344CB8AC3E}">
        <p14:creationId xmlns:p14="http://schemas.microsoft.com/office/powerpoint/2010/main" val="508451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8B562-392F-C43F-E784-48327BF22FA8}"/>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A82109B-5A51-3ACF-8608-F59D75878984}"/>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72FC2DE8-B5B9-0F86-FE8A-D5DE36A3CEDC}"/>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1006CF6-55CD-6261-2D03-CF33A67FBDB0}"/>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F6239FF3-7180-8260-8E6C-FC26A5C01781}"/>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26E8191-CFA9-1C79-D93E-A04BAC8CC4F3}"/>
              </a:ext>
            </a:extLst>
          </p:cNvPr>
          <p:cNvSpPr/>
          <p:nvPr/>
        </p:nvSpPr>
        <p:spPr>
          <a:xfrm>
            <a:off x="673551" y="127253"/>
            <a:ext cx="185788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BotPress</a:t>
            </a:r>
            <a:endParaRPr lang="en-US" sz="3300" dirty="0"/>
          </a:p>
        </p:txBody>
      </p:sp>
      <p:sp>
        <p:nvSpPr>
          <p:cNvPr id="19" name="Shape 14">
            <a:extLst>
              <a:ext uri="{FF2B5EF4-FFF2-40B4-BE49-F238E27FC236}">
                <a16:creationId xmlns:a16="http://schemas.microsoft.com/office/drawing/2014/main" id="{FD1CD4D1-3772-ACB3-BC60-014F6FC24A7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59E5B74F-8965-78EC-6C91-B0B5C157A303}"/>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C755841D-E4D2-722A-CF2B-D7FA560605F6}"/>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5BADD423-91CC-DF39-B154-534B5608E164}"/>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F0B94248-92A0-D156-C066-BDA7912A356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B7B586B2-376C-C7B8-975F-B8D02164B814}"/>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E157B939-912D-FE0A-4FBB-4617A6A21DB1}"/>
              </a:ext>
            </a:extLst>
          </p:cNvPr>
          <p:cNvPicPr>
            <a:picLocks noChangeAspect="1"/>
          </p:cNvPicPr>
          <p:nvPr/>
        </p:nvPicPr>
        <p:blipFill>
          <a:blip r:embed="rId5"/>
          <a:srcRect b="6973"/>
          <a:stretch>
            <a:fillRect/>
          </a:stretch>
        </p:blipFill>
        <p:spPr>
          <a:xfrm>
            <a:off x="0" y="598414"/>
            <a:ext cx="12192000" cy="5935737"/>
          </a:xfrm>
          <a:prstGeom prst="rect">
            <a:avLst/>
          </a:prstGeom>
        </p:spPr>
      </p:pic>
    </p:spTree>
    <p:extLst>
      <p:ext uri="{BB962C8B-B14F-4D97-AF65-F5344CB8AC3E}">
        <p14:creationId xmlns:p14="http://schemas.microsoft.com/office/powerpoint/2010/main" val="368059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BB0B-5E1C-40FC-572E-D5326D0380B6}"/>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A6A881-D36C-6DFC-9F4F-14ACADFC4BA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D3896D0B-11E0-6DC8-724D-DB6D10AB8E17}"/>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CC91ABE6-BBF5-E976-D164-4F1129158083}"/>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142036D-3836-2CD5-D208-AAB9C5740F43}"/>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E9E4231-DFA0-BCE1-464B-282801D20730}"/>
              </a:ext>
            </a:extLst>
          </p:cNvPr>
          <p:cNvSpPr/>
          <p:nvPr/>
        </p:nvSpPr>
        <p:spPr>
          <a:xfrm>
            <a:off x="1018997" y="127253"/>
            <a:ext cx="1166987"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Make</a:t>
            </a:r>
            <a:endParaRPr lang="en-US" sz="3300" dirty="0"/>
          </a:p>
        </p:txBody>
      </p:sp>
      <p:sp>
        <p:nvSpPr>
          <p:cNvPr id="19" name="Shape 14">
            <a:extLst>
              <a:ext uri="{FF2B5EF4-FFF2-40B4-BE49-F238E27FC236}">
                <a16:creationId xmlns:a16="http://schemas.microsoft.com/office/drawing/2014/main" id="{4C3E91DA-9411-8CEE-D46F-9F03ACBC0DB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D4847994-39EA-4881-A0F9-3DF21E1BAFF8}"/>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9CA2F99-E1CE-83ED-D11C-86EADB41D9F4}"/>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6E320B49-0CDE-AE16-2D68-715C0205AFF6}"/>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DAF5E583-2324-EB17-E2B8-E1058E0E0DB6}"/>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085E77B-4267-661E-D1B9-15DA5FF9CFC1}"/>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5C8795F5-EE7A-B383-AB05-DD03FF16B033}"/>
              </a:ext>
            </a:extLst>
          </p:cNvPr>
          <p:cNvPicPr>
            <a:picLocks noChangeAspect="1"/>
          </p:cNvPicPr>
          <p:nvPr/>
        </p:nvPicPr>
        <p:blipFill>
          <a:blip r:embed="rId5"/>
          <a:stretch>
            <a:fillRect/>
          </a:stretch>
        </p:blipFill>
        <p:spPr>
          <a:xfrm>
            <a:off x="0" y="721500"/>
            <a:ext cx="12192000" cy="5924662"/>
          </a:xfrm>
          <a:prstGeom prst="rect">
            <a:avLst/>
          </a:prstGeom>
        </p:spPr>
      </p:pic>
    </p:spTree>
    <p:extLst>
      <p:ext uri="{BB962C8B-B14F-4D97-AF65-F5344CB8AC3E}">
        <p14:creationId xmlns:p14="http://schemas.microsoft.com/office/powerpoint/2010/main" val="20133319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D3BF8-50E6-1398-8A30-41150ED30360}"/>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63F63AE8-6626-20AD-D7E7-305417FF411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B4D9501D-301A-34A3-6819-282B86F477DF}"/>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D9A5559-AABF-B060-73E6-A49DE476F63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2224A9C-A29A-1FCC-42AD-5D668EAB135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6C94CFF-84C4-0BE9-396B-2BF7CC1BAE5D}"/>
              </a:ext>
            </a:extLst>
          </p:cNvPr>
          <p:cNvSpPr/>
          <p:nvPr/>
        </p:nvSpPr>
        <p:spPr>
          <a:xfrm>
            <a:off x="1174490" y="127253"/>
            <a:ext cx="856004"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N8n</a:t>
            </a:r>
            <a:endParaRPr lang="en-US" sz="3300" dirty="0"/>
          </a:p>
        </p:txBody>
      </p:sp>
      <p:sp>
        <p:nvSpPr>
          <p:cNvPr id="19" name="Shape 14">
            <a:extLst>
              <a:ext uri="{FF2B5EF4-FFF2-40B4-BE49-F238E27FC236}">
                <a16:creationId xmlns:a16="http://schemas.microsoft.com/office/drawing/2014/main" id="{AD711CF6-F113-9023-1C10-3181C46FC9A7}"/>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67DF8937-0B1A-0C83-A154-9238BB9F5CD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D0869BF-F124-BBAB-9560-25B84778ED97}"/>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ABC90BA2-5358-3CD0-DD2B-5F07341B0F89}"/>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0AFD2EB-7BD5-8BF8-89EF-41D845B4FB92}"/>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75E96523-57DE-F7F5-5371-644E80972A5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Diagrama&#10;&#10;O conteúdo gerado por IA pode estar incorreto.">
            <a:extLst>
              <a:ext uri="{FF2B5EF4-FFF2-40B4-BE49-F238E27FC236}">
                <a16:creationId xmlns:a16="http://schemas.microsoft.com/office/drawing/2014/main" id="{023B9EF2-F82D-9F86-7D3E-04769218A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875" y="771051"/>
            <a:ext cx="11100154" cy="5915160"/>
          </a:xfrm>
          <a:prstGeom prst="rect">
            <a:avLst/>
          </a:prstGeom>
        </p:spPr>
      </p:pic>
    </p:spTree>
    <p:extLst>
      <p:ext uri="{BB962C8B-B14F-4D97-AF65-F5344CB8AC3E}">
        <p14:creationId xmlns:p14="http://schemas.microsoft.com/office/powerpoint/2010/main" val="659785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01738-F560-32C7-FA24-EC6938B65A6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9DD0B486-8ECF-9707-5761-2A6D3D5172E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43FF71E-91CF-5CFB-D465-341F00E8762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554B08B9-6C9D-0B2B-3FAD-02E08726511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7BB3D112-84B4-AC8C-6A7F-7AA2A0E396D3}"/>
              </a:ext>
            </a:extLst>
          </p:cNvPr>
          <p:cNvSpPr/>
          <p:nvPr/>
        </p:nvSpPr>
        <p:spPr>
          <a:xfrm>
            <a:off x="762001" y="531169"/>
            <a:ext cx="7324121" cy="461665"/>
          </a:xfrm>
          <a:prstGeom prst="rect">
            <a:avLst/>
          </a:prstGeom>
          <a:noFill/>
          <a:ln/>
        </p:spPr>
        <p:txBody>
          <a:bodyPr wrap="none" lIns="0" tIns="0" rIns="0" bIns="0" rtlCol="0" anchor="ctr">
            <a:spAutoFit/>
          </a:bodyPr>
          <a:lstStyle/>
          <a:p>
            <a:r>
              <a:rPr lang="en-US" sz="3000" b="1" dirty="0" err="1">
                <a:solidFill>
                  <a:srgbClr val="0A1E3D"/>
                </a:solidFill>
                <a:latin typeface="Noto Sans" pitchFamily="34" charset="0"/>
                <a:ea typeface="Noto Sans" pitchFamily="34" charset="-122"/>
                <a:cs typeface="Noto Sans" pitchFamily="34" charset="-120"/>
              </a:rPr>
              <a:t>Estudo</a:t>
            </a:r>
            <a:r>
              <a:rPr lang="en-US" sz="3000" b="1" dirty="0">
                <a:solidFill>
                  <a:srgbClr val="0A1E3D"/>
                </a:solidFill>
                <a:latin typeface="Noto Sans" pitchFamily="34" charset="0"/>
                <a:ea typeface="Noto Sans" pitchFamily="34" charset="-122"/>
                <a:cs typeface="Noto Sans" pitchFamily="34" charset="-120"/>
              </a:rPr>
              <a:t> de </a:t>
            </a:r>
            <a:r>
              <a:rPr lang="en-US" sz="3000" b="1" dirty="0" err="1">
                <a:solidFill>
                  <a:srgbClr val="0A1E3D"/>
                </a:solidFill>
                <a:latin typeface="Noto Sans" pitchFamily="34" charset="0"/>
                <a:ea typeface="Noto Sans" pitchFamily="34" charset="-122"/>
                <a:cs typeface="Noto Sans" pitchFamily="34" charset="-120"/>
              </a:rPr>
              <a:t>caso</a:t>
            </a:r>
            <a:r>
              <a:rPr lang="en-US" sz="3000" b="1" dirty="0">
                <a:solidFill>
                  <a:srgbClr val="0A1E3D"/>
                </a:solidFill>
                <a:latin typeface="Noto Sans" pitchFamily="34" charset="0"/>
                <a:ea typeface="Noto Sans" pitchFamily="34" charset="-122"/>
                <a:cs typeface="Noto Sans" pitchFamily="34" charset="-120"/>
              </a:rPr>
              <a:t> 1: coleta de </a:t>
            </a:r>
            <a:r>
              <a:rPr lang="en-US" sz="3000" b="1" dirty="0" err="1">
                <a:solidFill>
                  <a:srgbClr val="0A1E3D"/>
                </a:solidFill>
                <a:latin typeface="Noto Sans" pitchFamily="34" charset="0"/>
                <a:ea typeface="Noto Sans" pitchFamily="34" charset="-122"/>
                <a:cs typeface="Noto Sans" pitchFamily="34" charset="-120"/>
              </a:rPr>
              <a:t>demandas</a:t>
            </a:r>
            <a:r>
              <a:rPr lang="en-US" sz="3000" b="1" dirty="0">
                <a:solidFill>
                  <a:srgbClr val="0A1E3D"/>
                </a:solidFill>
                <a:latin typeface="Noto Sans" pitchFamily="34" charset="0"/>
                <a:ea typeface="Noto Sans" pitchFamily="34" charset="-122"/>
                <a:cs typeface="Noto Sans" pitchFamily="34" charset="-120"/>
              </a:rPr>
              <a:t> </a:t>
            </a:r>
            <a:endParaRPr lang="en-US" sz="3000" dirty="0">
              <a:solidFill>
                <a:srgbClr val="0A1E3D"/>
              </a:solidFill>
            </a:endParaRPr>
          </a:p>
        </p:txBody>
      </p:sp>
      <p:sp>
        <p:nvSpPr>
          <p:cNvPr id="25" name="Shape 15">
            <a:extLst>
              <a:ext uri="{FF2B5EF4-FFF2-40B4-BE49-F238E27FC236}">
                <a16:creationId xmlns:a16="http://schemas.microsoft.com/office/drawing/2014/main" id="{1820BFCD-D365-2935-F561-97C80602260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53BEDD-6861-2344-2B5D-E1952512462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34F0BFC-07C9-E677-089F-5FCD1EC5C8E3}"/>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7308811-D251-EE6A-E5AA-236EDF553B5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2A9914C-A061-A009-CC60-7B6B4B8668D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7953403-D2CC-F62B-83F0-0F3CE022D9C4}"/>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DD86A987-E1BB-CE6A-0D30-7A8D706082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7965" y="1373834"/>
            <a:ext cx="8216069" cy="4481492"/>
          </a:xfrm>
          <a:prstGeom prst="rect">
            <a:avLst/>
          </a:prstGeom>
        </p:spPr>
      </p:pic>
    </p:spTree>
    <p:extLst>
      <p:ext uri="{BB962C8B-B14F-4D97-AF65-F5344CB8AC3E}">
        <p14:creationId xmlns:p14="http://schemas.microsoft.com/office/powerpoint/2010/main" val="3669623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4C853-E567-E53B-DCB7-700D3B8B48E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DABB5E0-FFCF-F382-DD86-374BD22A34A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9A97DE2-62B2-22F3-E916-B1FBD1C859C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6764B066-F8B6-E689-2A9B-A9F82D65F64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AB5DC17-90A9-3F9D-869D-3E8F0824CD5F}"/>
              </a:ext>
            </a:extLst>
          </p:cNvPr>
          <p:cNvSpPr/>
          <p:nvPr/>
        </p:nvSpPr>
        <p:spPr>
          <a:xfrm>
            <a:off x="762001" y="531169"/>
            <a:ext cx="7984558" cy="461665"/>
          </a:xfrm>
          <a:prstGeom prst="rect">
            <a:avLst/>
          </a:prstGeom>
          <a:noFill/>
          <a:ln/>
        </p:spPr>
        <p:txBody>
          <a:bodyPr wrap="none" lIns="0" tIns="0" rIns="0" bIns="0" rtlCol="0" anchor="ctr">
            <a:spAutoFit/>
          </a:bodyPr>
          <a:lstStyle/>
          <a:p>
            <a:r>
              <a:rPr lang="en-US" sz="3000" b="1" dirty="0" err="1">
                <a:solidFill>
                  <a:srgbClr val="0A1E3D"/>
                </a:solidFill>
                <a:latin typeface="Noto Sans" pitchFamily="34" charset="0"/>
                <a:ea typeface="Noto Sans" pitchFamily="34" charset="-122"/>
                <a:cs typeface="Noto Sans" pitchFamily="34" charset="-120"/>
              </a:rPr>
              <a:t>Estudo</a:t>
            </a:r>
            <a:r>
              <a:rPr lang="en-US" sz="3000" b="1" dirty="0">
                <a:solidFill>
                  <a:srgbClr val="0A1E3D"/>
                </a:solidFill>
                <a:latin typeface="Noto Sans" pitchFamily="34" charset="0"/>
                <a:ea typeface="Noto Sans" pitchFamily="34" charset="-122"/>
                <a:cs typeface="Noto Sans" pitchFamily="34" charset="-120"/>
              </a:rPr>
              <a:t> de </a:t>
            </a:r>
            <a:r>
              <a:rPr lang="en-US" sz="3000" b="1" dirty="0" err="1">
                <a:solidFill>
                  <a:srgbClr val="0A1E3D"/>
                </a:solidFill>
                <a:latin typeface="Noto Sans" pitchFamily="34" charset="0"/>
                <a:ea typeface="Noto Sans" pitchFamily="34" charset="-122"/>
                <a:cs typeface="Noto Sans" pitchFamily="34" charset="-120"/>
              </a:rPr>
              <a:t>caso</a:t>
            </a:r>
            <a:r>
              <a:rPr lang="en-US" sz="3000" b="1" dirty="0">
                <a:solidFill>
                  <a:srgbClr val="0A1E3D"/>
                </a:solidFill>
                <a:latin typeface="Noto Sans" pitchFamily="34" charset="0"/>
                <a:ea typeface="Noto Sans" pitchFamily="34" charset="-122"/>
                <a:cs typeface="Noto Sans" pitchFamily="34" charset="-120"/>
              </a:rPr>
              <a:t> 2: coleta de dados </a:t>
            </a:r>
            <a:r>
              <a:rPr lang="en-US" sz="3000" b="1" dirty="0" err="1">
                <a:solidFill>
                  <a:srgbClr val="0A1E3D"/>
                </a:solidFill>
                <a:latin typeface="Noto Sans" pitchFamily="34" charset="0"/>
                <a:ea typeface="Noto Sans" pitchFamily="34" charset="-122"/>
                <a:cs typeface="Noto Sans" pitchFamily="34" charset="-120"/>
              </a:rPr>
              <a:t>por</a:t>
            </a:r>
            <a:r>
              <a:rPr lang="en-US" sz="3000" b="1" dirty="0">
                <a:solidFill>
                  <a:srgbClr val="0A1E3D"/>
                </a:solidFill>
                <a:latin typeface="Noto Sans" pitchFamily="34" charset="0"/>
                <a:ea typeface="Noto Sans" pitchFamily="34" charset="-122"/>
                <a:cs typeface="Noto Sans" pitchFamily="34" charset="-120"/>
              </a:rPr>
              <a:t> API </a:t>
            </a:r>
            <a:endParaRPr lang="en-US" sz="3000" dirty="0">
              <a:solidFill>
                <a:srgbClr val="0A1E3D"/>
              </a:solidFill>
            </a:endParaRPr>
          </a:p>
        </p:txBody>
      </p:sp>
      <p:sp>
        <p:nvSpPr>
          <p:cNvPr id="25" name="Shape 15">
            <a:extLst>
              <a:ext uri="{FF2B5EF4-FFF2-40B4-BE49-F238E27FC236}">
                <a16:creationId xmlns:a16="http://schemas.microsoft.com/office/drawing/2014/main" id="{7B99F801-3893-12A8-339D-1F40C3B1BF57}"/>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B8D593F0-F996-4544-DD8D-AE233D062BA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C617E3A5-190A-A715-F7DE-B99E835E4A5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F2EC1431-6445-0DBF-D778-C6CF3F1A04D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88089A76-882E-CD9E-B547-314AD14621D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5810348F-A618-183A-40D4-F2A15B6B4BE6}"/>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8" name="Imagem 7">
            <a:extLst>
              <a:ext uri="{FF2B5EF4-FFF2-40B4-BE49-F238E27FC236}">
                <a16:creationId xmlns:a16="http://schemas.microsoft.com/office/drawing/2014/main" id="{5F2DA0D6-66FF-4A75-AE36-33BE50092D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167" y="1122229"/>
            <a:ext cx="8791666" cy="4613541"/>
          </a:xfrm>
          <a:prstGeom prst="rect">
            <a:avLst/>
          </a:prstGeom>
        </p:spPr>
      </p:pic>
    </p:spTree>
    <p:extLst>
      <p:ext uri="{BB962C8B-B14F-4D97-AF65-F5344CB8AC3E}">
        <p14:creationId xmlns:p14="http://schemas.microsoft.com/office/powerpoint/2010/main" val="583206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86751"/>
          </a:xfrm>
          <a:prstGeom prst="rect">
            <a:avLst/>
          </a:prstGeom>
        </p:spPr>
      </p:pic>
      <p:sp>
        <p:nvSpPr>
          <p:cNvPr id="3" name="Text 0"/>
          <p:cNvSpPr/>
          <p:nvPr/>
        </p:nvSpPr>
        <p:spPr>
          <a:xfrm>
            <a:off x="2765653" y="442901"/>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3953263" y="442901"/>
            <a:ext cx="5447004"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Lei Federal 13.709/2018</a:t>
            </a:r>
            <a:endParaRPr lang="en-US" sz="3451" dirty="0"/>
          </a:p>
        </p:txBody>
      </p:sp>
      <p:sp>
        <p:nvSpPr>
          <p:cNvPr id="5" name="Shape 2"/>
          <p:cNvSpPr/>
          <p:nvPr/>
        </p:nvSpPr>
        <p:spPr>
          <a:xfrm>
            <a:off x="762000" y="1323975"/>
            <a:ext cx="5095875" cy="2324100"/>
          </a:xfrm>
          <a:prstGeom prst="rect">
            <a:avLst/>
          </a:prstGeom>
          <a:solidFill>
            <a:srgbClr val="1A3A5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3024189" y="1757363"/>
            <a:ext cx="571500" cy="571500"/>
          </a:xfrm>
          <a:prstGeom prst="rect">
            <a:avLst/>
          </a:prstGeom>
        </p:spPr>
      </p:pic>
      <p:sp>
        <p:nvSpPr>
          <p:cNvPr id="7" name="Text 3"/>
          <p:cNvSpPr/>
          <p:nvPr/>
        </p:nvSpPr>
        <p:spPr>
          <a:xfrm>
            <a:off x="2305657" y="2648295"/>
            <a:ext cx="2008563" cy="323165"/>
          </a:xfrm>
          <a:prstGeom prst="rect">
            <a:avLst/>
          </a:prstGeom>
          <a:noFill/>
          <a:ln/>
        </p:spPr>
        <p:txBody>
          <a:bodyPr wrap="non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Lei 13.709/2018</a:t>
            </a:r>
            <a:endParaRPr lang="en-US" sz="2100" dirty="0"/>
          </a:p>
        </p:txBody>
      </p:sp>
      <p:sp>
        <p:nvSpPr>
          <p:cNvPr id="8" name="Text 4"/>
          <p:cNvSpPr/>
          <p:nvPr/>
        </p:nvSpPr>
        <p:spPr>
          <a:xfrm>
            <a:off x="2065205" y="3137109"/>
            <a:ext cx="2489464" cy="193258"/>
          </a:xfrm>
          <a:prstGeom prst="rect">
            <a:avLst/>
          </a:prstGeom>
          <a:noFill/>
          <a:ln/>
        </p:spPr>
        <p:txBody>
          <a:bodyPr wrap="none" lIns="0" tIns="0" rIns="0" bIns="0" rtlCol="0" anchor="ctr">
            <a:spAutoFit/>
          </a:bodyPr>
          <a:lstStyle/>
          <a:p>
            <a:pPr algn="ctr"/>
            <a:r>
              <a:rPr lang="en-US" sz="1256" b="1" dirty="0">
                <a:solidFill>
                  <a:srgbClr val="FF6B35"/>
                </a:solidFill>
                <a:latin typeface="Noto Sans" pitchFamily="34" charset="0"/>
                <a:ea typeface="Noto Sans" pitchFamily="34" charset="-122"/>
                <a:cs typeface="Noto Sans" pitchFamily="34" charset="-120"/>
              </a:rPr>
              <a:t>Lei Geral de Proteção de Dados</a:t>
            </a:r>
            <a:endParaRPr lang="en-US" sz="1256" dirty="0"/>
          </a:p>
        </p:txBody>
      </p:sp>
      <p:sp>
        <p:nvSpPr>
          <p:cNvPr id="9" name="Shape 5"/>
          <p:cNvSpPr/>
          <p:nvPr/>
        </p:nvSpPr>
        <p:spPr>
          <a:xfrm>
            <a:off x="762000" y="3886200"/>
            <a:ext cx="5095875" cy="1604963"/>
          </a:xfrm>
          <a:prstGeom prst="rect">
            <a:avLst/>
          </a:prstGeom>
          <a:solidFill>
            <a:srgbClr val="F5F7FA"/>
          </a:solidFill>
          <a:ln/>
        </p:spPr>
        <p:txBody>
          <a:bodyPr/>
          <a:lstStyle/>
          <a:p>
            <a:endParaRPr lang="pt-BR" sz="2400"/>
          </a:p>
        </p:txBody>
      </p:sp>
      <p:sp>
        <p:nvSpPr>
          <p:cNvPr id="10" name="Shape 6"/>
          <p:cNvSpPr/>
          <p:nvPr/>
        </p:nvSpPr>
        <p:spPr>
          <a:xfrm>
            <a:off x="762001" y="3886200"/>
            <a:ext cx="57151" cy="1604963"/>
          </a:xfrm>
          <a:prstGeom prst="rect">
            <a:avLst/>
          </a:prstGeom>
          <a:solidFill>
            <a:srgbClr val="FF6B35"/>
          </a:solidFill>
          <a:ln/>
        </p:spPr>
        <p:txBody>
          <a:bodyPr/>
          <a:lstStyle/>
          <a:p>
            <a:endParaRPr lang="pt-BR" sz="2400"/>
          </a:p>
        </p:txBody>
      </p:sp>
      <p:sp>
        <p:nvSpPr>
          <p:cNvPr id="11" name="Text 7"/>
          <p:cNvSpPr/>
          <p:nvPr/>
        </p:nvSpPr>
        <p:spPr>
          <a:xfrm>
            <a:off x="1000126" y="4159864"/>
            <a:ext cx="348813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Fundamentação Constitucional - Art. 5º</a:t>
            </a:r>
            <a:endParaRPr lang="en-US" sz="1395" dirty="0"/>
          </a:p>
        </p:txBody>
      </p:sp>
      <p:sp>
        <p:nvSpPr>
          <p:cNvPr id="12" name="Text 8"/>
          <p:cNvSpPr/>
          <p:nvPr/>
        </p:nvSpPr>
        <p:spPr>
          <a:xfrm>
            <a:off x="1000126" y="4615170"/>
            <a:ext cx="4619625" cy="547073"/>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LXXIX - É assegurado, nos termos da lei, o direito à proteção dos dados pessoais, inclusive nos meios digitais. (Incluído pela Emenda Constitucional nº 115, de 2022) </a:t>
            </a:r>
            <a:endParaRPr lang="en-US" sz="1185" dirty="0"/>
          </a:p>
        </p:txBody>
      </p:sp>
      <p:sp>
        <p:nvSpPr>
          <p:cNvPr id="13" name="Shape 9"/>
          <p:cNvSpPr/>
          <p:nvPr/>
        </p:nvSpPr>
        <p:spPr>
          <a:xfrm>
            <a:off x="6367501" y="3865460"/>
            <a:ext cx="5095875" cy="1604963"/>
          </a:xfrm>
          <a:prstGeom prst="rect">
            <a:avLst/>
          </a:prstGeom>
          <a:solidFill>
            <a:srgbClr val="F5F7FA"/>
          </a:solidFill>
          <a:ln/>
        </p:spPr>
        <p:txBody>
          <a:bodyPr/>
          <a:lstStyle/>
          <a:p>
            <a:endParaRPr lang="pt-BR" sz="2400"/>
          </a:p>
        </p:txBody>
      </p:sp>
      <p:sp>
        <p:nvSpPr>
          <p:cNvPr id="14" name="Shape 10"/>
          <p:cNvSpPr/>
          <p:nvPr/>
        </p:nvSpPr>
        <p:spPr>
          <a:xfrm>
            <a:off x="6367502" y="3865460"/>
            <a:ext cx="57151" cy="1604963"/>
          </a:xfrm>
          <a:prstGeom prst="rect">
            <a:avLst/>
          </a:prstGeom>
          <a:solidFill>
            <a:srgbClr val="FF6B35"/>
          </a:solidFill>
          <a:ln/>
        </p:spPr>
        <p:txBody>
          <a:bodyPr/>
          <a:lstStyle/>
          <a:p>
            <a:endParaRPr lang="pt-BR" sz="2400"/>
          </a:p>
        </p:txBody>
      </p:sp>
      <p:sp>
        <p:nvSpPr>
          <p:cNvPr id="15" name="Text 11"/>
          <p:cNvSpPr/>
          <p:nvPr/>
        </p:nvSpPr>
        <p:spPr>
          <a:xfrm>
            <a:off x="6605627" y="4139123"/>
            <a:ext cx="155010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Objetivo da LGPD</a:t>
            </a:r>
            <a:endParaRPr lang="en-US" sz="1395" dirty="0"/>
          </a:p>
        </p:txBody>
      </p:sp>
      <p:sp>
        <p:nvSpPr>
          <p:cNvPr id="16" name="Text 12"/>
          <p:cNvSpPr/>
          <p:nvPr/>
        </p:nvSpPr>
        <p:spPr>
          <a:xfrm>
            <a:off x="6605628" y="4685609"/>
            <a:ext cx="4619625" cy="364715"/>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Proteger a privacidade das pessoas e garantir que seus dados pessoais sejam usados de maneira segura e responsável. </a:t>
            </a:r>
            <a:endParaRPr lang="en-US" sz="1185" dirty="0"/>
          </a:p>
        </p:txBody>
      </p:sp>
      <p:sp>
        <p:nvSpPr>
          <p:cNvPr id="17" name="Shape 13"/>
          <p:cNvSpPr/>
          <p:nvPr/>
        </p:nvSpPr>
        <p:spPr>
          <a:xfrm>
            <a:off x="6334125" y="1323976"/>
            <a:ext cx="4991099" cy="2303360"/>
          </a:xfrm>
          <a:prstGeom prst="rect">
            <a:avLst/>
          </a:prstGeom>
          <a:solidFill>
            <a:srgbClr val="FFFFFF"/>
          </a:solidFill>
          <a:ln w="298">
            <a:solidFill>
              <a:srgbClr val="FF6B35"/>
            </a:solidFill>
            <a:prstDash val="solid"/>
          </a:ln>
        </p:spPr>
        <p:txBody>
          <a:bodyPr/>
          <a:lstStyle/>
          <a:p>
            <a:endParaRPr lang="pt-BR" sz="2400"/>
          </a:p>
        </p:txBody>
      </p:sp>
      <p:sp>
        <p:nvSpPr>
          <p:cNvPr id="18" name="Text 14"/>
          <p:cNvSpPr/>
          <p:nvPr/>
        </p:nvSpPr>
        <p:spPr>
          <a:xfrm>
            <a:off x="6572251" y="1592240"/>
            <a:ext cx="647613" cy="254044"/>
          </a:xfrm>
          <a:prstGeom prst="rect">
            <a:avLst/>
          </a:prstGeom>
          <a:noFill/>
          <a:ln/>
        </p:spPr>
        <p:txBody>
          <a:bodyPr wrap="none" lIns="0" tIns="0" rIns="0" bIns="0" rtlCol="0" anchor="ctr">
            <a:spAutoFit/>
          </a:bodyPr>
          <a:lstStyle/>
          <a:p>
            <a:r>
              <a:rPr lang="en-US" sz="1651" b="1" dirty="0">
                <a:solidFill>
                  <a:srgbClr val="FF6B35"/>
                </a:solidFill>
                <a:latin typeface="Noto Sans" pitchFamily="34" charset="0"/>
                <a:ea typeface="Noto Sans" pitchFamily="34" charset="-122"/>
                <a:cs typeface="Noto Sans" pitchFamily="34" charset="-120"/>
              </a:rPr>
              <a:t>Art. 1º</a:t>
            </a:r>
            <a:endParaRPr lang="en-US" sz="1651" dirty="0"/>
          </a:p>
        </p:txBody>
      </p:sp>
      <p:sp>
        <p:nvSpPr>
          <p:cNvPr id="19" name="Text 15"/>
          <p:cNvSpPr/>
          <p:nvPr/>
        </p:nvSpPr>
        <p:spPr>
          <a:xfrm>
            <a:off x="6572252" y="2340625"/>
            <a:ext cx="4619625" cy="911788"/>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Esta Lei dispõe sobre o tratamento de dados pessoais, inclusive nos meios digitais, por pessoa natural ou por pessoa jurídica de direito público ou privado, com o objetivo de proteger os direitos fundamentais de liberdade e de privacidade e o livre desenvolvimento da personalidade da pessoa natural. </a:t>
            </a:r>
            <a:endParaRPr lang="en-US" sz="1185" dirty="0"/>
          </a:p>
        </p:txBody>
      </p:sp>
      <p:sp>
        <p:nvSpPr>
          <p:cNvPr id="20" name="Shape 16"/>
          <p:cNvSpPr/>
          <p:nvPr/>
        </p:nvSpPr>
        <p:spPr>
          <a:xfrm>
            <a:off x="0" y="7524751"/>
            <a:ext cx="12192000" cy="762000"/>
          </a:xfrm>
          <a:prstGeom prst="rect">
            <a:avLst/>
          </a:prstGeom>
          <a:solidFill>
            <a:srgbClr val="FF6B35"/>
          </a:solidFill>
          <a:ln/>
        </p:spPr>
        <p:txBody>
          <a:bodyPr/>
          <a:lstStyle/>
          <a:p>
            <a:endParaRPr lang="pt-BR" sz="2400"/>
          </a:p>
        </p:txBody>
      </p:sp>
      <p:sp>
        <p:nvSpPr>
          <p:cNvPr id="21" name="Shape 17"/>
          <p:cNvSpPr/>
          <p:nvPr/>
        </p:nvSpPr>
        <p:spPr>
          <a:xfrm>
            <a:off x="3657600" y="7620000"/>
            <a:ext cx="8534400" cy="666751"/>
          </a:xfrm>
          <a:prstGeom prst="rect">
            <a:avLst/>
          </a:prstGeom>
          <a:solidFill>
            <a:srgbClr val="FFFFFF"/>
          </a:solidFill>
          <a:ln/>
        </p:spPr>
        <p:txBody>
          <a:bodyPr/>
          <a:lstStyle/>
          <a:p>
            <a:endParaRPr lang="pt-BR" sz="2400"/>
          </a:p>
        </p:txBody>
      </p:sp>
      <p:sp>
        <p:nvSpPr>
          <p:cNvPr id="22" name="Shape 18"/>
          <p:cNvSpPr/>
          <p:nvPr/>
        </p:nvSpPr>
        <p:spPr>
          <a:xfrm>
            <a:off x="0" y="8001000"/>
            <a:ext cx="12192000" cy="285751"/>
          </a:xfrm>
          <a:prstGeom prst="rect">
            <a:avLst/>
          </a:prstGeom>
          <a:solidFill>
            <a:srgbClr val="0A1E3D"/>
          </a:solidFill>
          <a:ln/>
        </p:spPr>
        <p:txBody>
          <a:bodyPr/>
          <a:lstStyle/>
          <a:p>
            <a:endParaRPr lang="pt-BR" sz="2400"/>
          </a:p>
        </p:txBody>
      </p:sp>
      <p:sp>
        <p:nvSpPr>
          <p:cNvPr id="23" name="Text 19"/>
          <p:cNvSpPr/>
          <p:nvPr/>
        </p:nvSpPr>
        <p:spPr>
          <a:xfrm>
            <a:off x="381000" y="763939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0"/>
          <p:cNvSpPr/>
          <p:nvPr/>
        </p:nvSpPr>
        <p:spPr>
          <a:xfrm>
            <a:off x="11239501" y="7524751"/>
            <a:ext cx="571500" cy="571500"/>
          </a:xfrm>
          <a:prstGeom prst="ellipse">
            <a:avLst/>
          </a:prstGeom>
          <a:solidFill>
            <a:srgbClr val="FFFFFF"/>
          </a:solidFill>
          <a:ln/>
        </p:spPr>
        <p:txBody>
          <a:bodyPr/>
          <a:lstStyle/>
          <a:p>
            <a:endParaRPr lang="pt-BR" sz="2400"/>
          </a:p>
        </p:txBody>
      </p:sp>
      <p:pic>
        <p:nvPicPr>
          <p:cNvPr id="25" name="Image 2" descr="preencoded.png"/>
          <p:cNvPicPr>
            <a:picLocks noChangeAspect="1"/>
          </p:cNvPicPr>
          <p:nvPr/>
        </p:nvPicPr>
        <p:blipFill>
          <a:blip r:embed="rId5"/>
          <a:stretch>
            <a:fillRect/>
          </a:stretch>
        </p:blipFill>
        <p:spPr>
          <a:xfrm>
            <a:off x="11382375" y="7667625"/>
            <a:ext cx="285751" cy="28575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605B4-06F2-5871-5BDB-46555ED1FC9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8FCEEEF-0409-80A4-A225-BD34A77D03F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B495862-B984-5792-0205-2A2F66B669D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FD823AD-2324-2679-BE1E-1EDE7A186FB5}"/>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E4B38E3-97A4-E060-B490-D15EBE9099E4}"/>
              </a:ext>
            </a:extLst>
          </p:cNvPr>
          <p:cNvSpPr/>
          <p:nvPr/>
        </p:nvSpPr>
        <p:spPr>
          <a:xfrm>
            <a:off x="762001" y="531169"/>
            <a:ext cx="3196388"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O case da Target</a:t>
            </a:r>
            <a:endParaRPr lang="en-US" sz="3000" dirty="0"/>
          </a:p>
        </p:txBody>
      </p:sp>
      <p:sp>
        <p:nvSpPr>
          <p:cNvPr id="25" name="Shape 15">
            <a:extLst>
              <a:ext uri="{FF2B5EF4-FFF2-40B4-BE49-F238E27FC236}">
                <a16:creationId xmlns:a16="http://schemas.microsoft.com/office/drawing/2014/main" id="{FED2C403-BDEE-309F-54A1-999A1EA10E9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C6C45D2-B788-3D72-03F4-F152DEB444E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167F439-B533-CADB-A4D8-0A424BB0F93B}"/>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B2D3DD-FE78-BEF6-CB9A-F7AE3488275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6B0FA67-FDB4-0FA1-C547-2D16DC98C637}"/>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0A4217F-E581-9D4D-FDE8-7976BA007ED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9EFBCED-DD3E-2A6D-A123-78BFFF4A1C3B}"/>
              </a:ext>
            </a:extLst>
          </p:cNvPr>
          <p:cNvSpPr txBox="1"/>
          <p:nvPr/>
        </p:nvSpPr>
        <p:spPr>
          <a:xfrm>
            <a:off x="762002" y="1443422"/>
            <a:ext cx="4829330" cy="3477875"/>
          </a:xfrm>
          <a:prstGeom prst="rect">
            <a:avLst/>
          </a:prstGeom>
          <a:noFill/>
        </p:spPr>
        <p:txBody>
          <a:bodyPr wrap="square" rtlCol="0">
            <a:spAutoFit/>
          </a:bodyPr>
          <a:lstStyle/>
          <a:p>
            <a:r>
              <a:rPr lang="pt-BR" sz="2000" dirty="0">
                <a:latin typeface="Noto Sans" panose="020B0502040504020204" pitchFamily="34" charset="0"/>
                <a:ea typeface="Noto Sans" panose="020B0502040504020204" pitchFamily="34" charset="0"/>
                <a:cs typeface="Noto Sans" panose="020B0502040504020204" pitchFamily="34" charset="0"/>
              </a:rPr>
              <a:t>O ano era 2002 e a TARGET, gigante varejista norte-americana, lançou ao seu estatístico Andrew Pole o seguinte desafio: “</a:t>
            </a:r>
            <a:r>
              <a:rPr lang="pt-BR" sz="2000" b="1" dirty="0">
                <a:latin typeface="Noto Sans" panose="020B0502040504020204" pitchFamily="34" charset="0"/>
                <a:ea typeface="Noto Sans" panose="020B0502040504020204" pitchFamily="34" charset="0"/>
                <a:cs typeface="Noto Sans" panose="020B0502040504020204" pitchFamily="34" charset="0"/>
              </a:rPr>
              <a:t>É possível descobrir quais das nossas clientes estão grávidas?</a:t>
            </a:r>
            <a:r>
              <a:rPr lang="pt-BR" sz="2000" dirty="0">
                <a:latin typeface="Noto Sans" panose="020B0502040504020204" pitchFamily="34" charset="0"/>
                <a:ea typeface="Noto Sans" panose="020B0502040504020204" pitchFamily="34" charset="0"/>
                <a:cs typeface="Noto Sans" panose="020B0502040504020204" pitchFamily="34" charset="0"/>
              </a:rPr>
              <a:t>”</a:t>
            </a:r>
          </a:p>
          <a:p>
            <a:endParaRPr lang="pt-BR" sz="2000" dirty="0">
              <a:latin typeface="Noto Sans" panose="020B0502040504020204" pitchFamily="34" charset="0"/>
              <a:ea typeface="Noto Sans" panose="020B0502040504020204" pitchFamily="34" charset="0"/>
              <a:cs typeface="Noto Sans" panose="020B0502040504020204" pitchFamily="34" charset="0"/>
            </a:endParaRPr>
          </a:p>
          <a:p>
            <a:r>
              <a:rPr lang="pt-BR" sz="2000" dirty="0">
                <a:latin typeface="Noto Sans" panose="020B0502040504020204" pitchFamily="34" charset="0"/>
                <a:ea typeface="Noto Sans" panose="020B0502040504020204" pitchFamily="34" charset="0"/>
                <a:cs typeface="Noto Sans" panose="020B0502040504020204" pitchFamily="34" charset="0"/>
              </a:rPr>
              <a:t>A invasão da privacidade desta família ganhou as páginas do New York Times com o artigo </a:t>
            </a:r>
            <a:r>
              <a:rPr lang="pt-BR" sz="2000" dirty="0" err="1">
                <a:latin typeface="Noto Sans" panose="020B0502040504020204" pitchFamily="34" charset="0"/>
                <a:ea typeface="Noto Sans" panose="020B0502040504020204" pitchFamily="34" charset="0"/>
                <a:cs typeface="Noto Sans" panose="020B0502040504020204" pitchFamily="34" charset="0"/>
              </a:rPr>
              <a:t>How</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Companie</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Learn</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Your</a:t>
            </a:r>
            <a:r>
              <a:rPr lang="pt-BR" sz="2000" dirty="0">
                <a:latin typeface="Noto Sans" panose="020B0502040504020204" pitchFamily="34" charset="0"/>
                <a:ea typeface="Noto Sans" panose="020B0502040504020204" pitchFamily="34" charset="0"/>
                <a:cs typeface="Noto Sans" panose="020B0502040504020204" pitchFamily="34" charset="0"/>
              </a:rPr>
              <a:t> Secrets (“Como as Companhias Descobrem seus segredos”).</a:t>
            </a:r>
          </a:p>
        </p:txBody>
      </p:sp>
      <p:pic>
        <p:nvPicPr>
          <p:cNvPr id="5" name="Imagem 4">
            <a:extLst>
              <a:ext uri="{FF2B5EF4-FFF2-40B4-BE49-F238E27FC236}">
                <a16:creationId xmlns:a16="http://schemas.microsoft.com/office/drawing/2014/main" id="{49BAE63A-8318-72B7-92C9-1F632786C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89328"/>
            <a:ext cx="5715001" cy="5470835"/>
          </a:xfrm>
          <a:prstGeom prst="rect">
            <a:avLst/>
          </a:prstGeom>
        </p:spPr>
      </p:pic>
    </p:spTree>
    <p:extLst>
      <p:ext uri="{BB962C8B-B14F-4D97-AF65-F5344CB8AC3E}">
        <p14:creationId xmlns:p14="http://schemas.microsoft.com/office/powerpoint/2010/main" val="23176901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520880"/>
          </a:xfrm>
          <a:prstGeom prst="rect">
            <a:avLst/>
          </a:prstGeom>
        </p:spPr>
      </p:pic>
      <p:sp>
        <p:nvSpPr>
          <p:cNvPr id="3" name="Text 0"/>
          <p:cNvSpPr/>
          <p:nvPr/>
        </p:nvSpPr>
        <p:spPr>
          <a:xfrm>
            <a:off x="3751044" y="490527"/>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4918271" y="490527"/>
            <a:ext cx="3516988"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Aplicabilidade</a:t>
            </a:r>
            <a:endParaRPr lang="en-US" sz="3451" dirty="0"/>
          </a:p>
        </p:txBody>
      </p:sp>
      <p:sp>
        <p:nvSpPr>
          <p:cNvPr id="5" name="Shape 2"/>
          <p:cNvSpPr/>
          <p:nvPr/>
        </p:nvSpPr>
        <p:spPr>
          <a:xfrm>
            <a:off x="773653" y="1478236"/>
            <a:ext cx="10668000" cy="933451"/>
          </a:xfrm>
          <a:prstGeom prst="rect">
            <a:avLst/>
          </a:prstGeom>
          <a:solidFill>
            <a:srgbClr val="FF8555"/>
          </a:solidFill>
          <a:ln/>
        </p:spPr>
        <p:txBody>
          <a:bodyPr/>
          <a:lstStyle/>
          <a:p>
            <a:endParaRPr lang="pt-BR" sz="2400"/>
          </a:p>
        </p:txBody>
      </p:sp>
      <p:sp>
        <p:nvSpPr>
          <p:cNvPr id="6" name="Text 3"/>
          <p:cNvSpPr/>
          <p:nvPr/>
        </p:nvSpPr>
        <p:spPr>
          <a:xfrm>
            <a:off x="5428349" y="1741212"/>
            <a:ext cx="1335302" cy="369332"/>
          </a:xfrm>
          <a:prstGeom prst="rect">
            <a:avLst/>
          </a:prstGeom>
          <a:noFill/>
          <a:ln/>
        </p:spPr>
        <p:txBody>
          <a:bodyPr wrap="none" lIns="0" tIns="0" rIns="0" bIns="0" rtlCol="0" anchor="ctr">
            <a:spAutoFit/>
          </a:bodyPr>
          <a:lstStyle/>
          <a:p>
            <a:pPr algn="ctr"/>
            <a:r>
              <a:rPr lang="en-US" sz="2400" b="1" dirty="0">
                <a:solidFill>
                  <a:srgbClr val="FFFFFF"/>
                </a:solidFill>
                <a:latin typeface="Noto Sans" pitchFamily="34" charset="0"/>
                <a:ea typeface="Noto Sans" pitchFamily="34" charset="-122"/>
                <a:cs typeface="Noto Sans" pitchFamily="34" charset="-120"/>
              </a:rPr>
              <a:t>Artigo 3º</a:t>
            </a:r>
            <a:endParaRPr lang="en-US" sz="2400" dirty="0"/>
          </a:p>
        </p:txBody>
      </p:sp>
      <p:sp>
        <p:nvSpPr>
          <p:cNvPr id="7" name="Text 4"/>
          <p:cNvSpPr/>
          <p:nvPr/>
        </p:nvSpPr>
        <p:spPr>
          <a:xfrm>
            <a:off x="762000" y="2494151"/>
            <a:ext cx="10668000" cy="429348"/>
          </a:xfrm>
          <a:prstGeom prst="rect">
            <a:avLst/>
          </a:prstGeom>
          <a:noFill/>
          <a:ln/>
        </p:spPr>
        <p:txBody>
          <a:bodyPr wrap="square" lIns="0" tIns="0" rIns="0" bIns="0" rtlCol="0" anchor="ctr">
            <a:spAutoFit/>
          </a:bodyPr>
          <a:lstStyle/>
          <a:p>
            <a:pPr algn="just"/>
            <a:r>
              <a:rPr lang="en-US" sz="1395" dirty="0">
                <a:solidFill>
                  <a:srgbClr val="2C3E50"/>
                </a:solidFill>
                <a:latin typeface="Noto Sans" pitchFamily="34" charset="0"/>
                <a:ea typeface="Noto Sans" pitchFamily="34" charset="-122"/>
                <a:cs typeface="Noto Sans" pitchFamily="34" charset="-120"/>
              </a:rPr>
              <a:t> Esta Lei aplica-se a qualquer operação de tratamento realizada por pessoa natural ou por pessoa jurídica de direito público ou privado, independentemente do meio, do país de sua sede ou do país onde estejam localizados os dados, desde que: </a:t>
            </a:r>
            <a:endParaRPr lang="en-US" sz="1395" dirty="0"/>
          </a:p>
        </p:txBody>
      </p:sp>
      <p:sp>
        <p:nvSpPr>
          <p:cNvPr id="8" name="Shape 5"/>
          <p:cNvSpPr/>
          <p:nvPr/>
        </p:nvSpPr>
        <p:spPr>
          <a:xfrm>
            <a:off x="762001" y="3451775"/>
            <a:ext cx="666751" cy="666751"/>
          </a:xfrm>
          <a:prstGeom prst="ellipse">
            <a:avLst/>
          </a:prstGeom>
          <a:solidFill>
            <a:srgbClr val="0A1E3D"/>
          </a:solidFill>
          <a:ln/>
        </p:spPr>
        <p:txBody>
          <a:bodyPr/>
          <a:lstStyle/>
          <a:p>
            <a:endParaRPr lang="pt-BR" sz="2400"/>
          </a:p>
        </p:txBody>
      </p:sp>
      <p:sp>
        <p:nvSpPr>
          <p:cNvPr id="9" name="Text 6"/>
          <p:cNvSpPr/>
          <p:nvPr/>
        </p:nvSpPr>
        <p:spPr>
          <a:xfrm>
            <a:off x="762001" y="3623568"/>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a:t>
            </a:r>
            <a:endParaRPr lang="en-US" sz="2100" dirty="0"/>
          </a:p>
        </p:txBody>
      </p:sp>
      <p:sp>
        <p:nvSpPr>
          <p:cNvPr id="10" name="Shape 7"/>
          <p:cNvSpPr/>
          <p:nvPr/>
        </p:nvSpPr>
        <p:spPr>
          <a:xfrm>
            <a:off x="1762125" y="3451776"/>
            <a:ext cx="9667875" cy="670545"/>
          </a:xfrm>
          <a:prstGeom prst="rect">
            <a:avLst/>
          </a:prstGeom>
          <a:solidFill>
            <a:srgbClr val="F5F7FA"/>
          </a:solidFill>
          <a:ln/>
        </p:spPr>
        <p:txBody>
          <a:bodyPr/>
          <a:lstStyle/>
          <a:p>
            <a:endParaRPr lang="pt-BR" sz="2400"/>
          </a:p>
        </p:txBody>
      </p:sp>
      <p:sp>
        <p:nvSpPr>
          <p:cNvPr id="11" name="Text 8"/>
          <p:cNvSpPr/>
          <p:nvPr/>
        </p:nvSpPr>
        <p:spPr>
          <a:xfrm>
            <a:off x="1762125" y="3456146"/>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operação de tratamento seja realizada no território nacional </a:t>
            </a:r>
            <a:endParaRPr lang="en-US" sz="1325" dirty="0"/>
          </a:p>
        </p:txBody>
      </p:sp>
      <p:sp>
        <p:nvSpPr>
          <p:cNvPr id="12" name="Shape 9"/>
          <p:cNvSpPr/>
          <p:nvPr/>
        </p:nvSpPr>
        <p:spPr>
          <a:xfrm>
            <a:off x="762001" y="4312821"/>
            <a:ext cx="666751" cy="666751"/>
          </a:xfrm>
          <a:prstGeom prst="ellipse">
            <a:avLst/>
          </a:prstGeom>
          <a:solidFill>
            <a:srgbClr val="0A1E3D"/>
          </a:solidFill>
          <a:ln/>
        </p:spPr>
        <p:txBody>
          <a:bodyPr/>
          <a:lstStyle/>
          <a:p>
            <a:endParaRPr lang="pt-BR" sz="2400"/>
          </a:p>
        </p:txBody>
      </p:sp>
      <p:sp>
        <p:nvSpPr>
          <p:cNvPr id="13" name="Text 10"/>
          <p:cNvSpPr/>
          <p:nvPr/>
        </p:nvSpPr>
        <p:spPr>
          <a:xfrm>
            <a:off x="762001" y="448461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a:t>
            </a:r>
            <a:endParaRPr lang="en-US" sz="2100" dirty="0"/>
          </a:p>
        </p:txBody>
      </p:sp>
      <p:sp>
        <p:nvSpPr>
          <p:cNvPr id="14" name="Shape 11"/>
          <p:cNvSpPr/>
          <p:nvPr/>
        </p:nvSpPr>
        <p:spPr>
          <a:xfrm>
            <a:off x="1762125" y="4312820"/>
            <a:ext cx="9667875" cy="960091"/>
          </a:xfrm>
          <a:prstGeom prst="rect">
            <a:avLst/>
          </a:prstGeom>
          <a:solidFill>
            <a:srgbClr val="F5F7FA"/>
          </a:solidFill>
          <a:ln/>
        </p:spPr>
        <p:txBody>
          <a:bodyPr/>
          <a:lstStyle/>
          <a:p>
            <a:endParaRPr lang="pt-BR" sz="2400"/>
          </a:p>
        </p:txBody>
      </p:sp>
      <p:sp>
        <p:nvSpPr>
          <p:cNvPr id="15" name="Text 12"/>
          <p:cNvSpPr/>
          <p:nvPr/>
        </p:nvSpPr>
        <p:spPr>
          <a:xfrm>
            <a:off x="1762125" y="4360013"/>
            <a:ext cx="9667875" cy="865706"/>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atividade de tratamento tenha por objetivo a oferta ou o fornecimento de bens ou serviços ou o tratamento de dados de indivíduos localizados no território nacional </a:t>
            </a:r>
            <a:endParaRPr lang="en-US" sz="1325" dirty="0"/>
          </a:p>
        </p:txBody>
      </p:sp>
      <p:sp>
        <p:nvSpPr>
          <p:cNvPr id="16" name="Shape 13"/>
          <p:cNvSpPr/>
          <p:nvPr/>
        </p:nvSpPr>
        <p:spPr>
          <a:xfrm>
            <a:off x="762001" y="5463411"/>
            <a:ext cx="666751" cy="666751"/>
          </a:xfrm>
          <a:prstGeom prst="ellipse">
            <a:avLst/>
          </a:prstGeom>
          <a:solidFill>
            <a:srgbClr val="0A1E3D"/>
          </a:solidFill>
          <a:ln/>
        </p:spPr>
        <p:txBody>
          <a:bodyPr/>
          <a:lstStyle/>
          <a:p>
            <a:endParaRPr lang="pt-BR" sz="2400"/>
          </a:p>
        </p:txBody>
      </p:sp>
      <p:sp>
        <p:nvSpPr>
          <p:cNvPr id="17" name="Text 14"/>
          <p:cNvSpPr/>
          <p:nvPr/>
        </p:nvSpPr>
        <p:spPr>
          <a:xfrm>
            <a:off x="762001" y="563520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III</a:t>
            </a:r>
            <a:endParaRPr lang="en-US" sz="2100" dirty="0"/>
          </a:p>
        </p:txBody>
      </p:sp>
      <p:sp>
        <p:nvSpPr>
          <p:cNvPr id="18" name="Shape 15"/>
          <p:cNvSpPr/>
          <p:nvPr/>
        </p:nvSpPr>
        <p:spPr>
          <a:xfrm>
            <a:off x="1762125" y="5463412"/>
            <a:ext cx="9667875" cy="670545"/>
          </a:xfrm>
          <a:prstGeom prst="rect">
            <a:avLst/>
          </a:prstGeom>
          <a:solidFill>
            <a:srgbClr val="F5F7FA"/>
          </a:solidFill>
          <a:ln/>
        </p:spPr>
        <p:txBody>
          <a:bodyPr/>
          <a:lstStyle/>
          <a:p>
            <a:endParaRPr lang="pt-BR" sz="2400"/>
          </a:p>
        </p:txBody>
      </p:sp>
      <p:sp>
        <p:nvSpPr>
          <p:cNvPr id="19" name="Text 16"/>
          <p:cNvSpPr/>
          <p:nvPr/>
        </p:nvSpPr>
        <p:spPr>
          <a:xfrm>
            <a:off x="1762125" y="5467782"/>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Os dados pessoais objeto do tratamento tenham sido coletados no território nacional </a:t>
            </a:r>
            <a:endParaRPr lang="en-US" sz="1325" dirty="0"/>
          </a:p>
        </p:txBody>
      </p:sp>
      <p:sp>
        <p:nvSpPr>
          <p:cNvPr id="20" name="Shape 17"/>
          <p:cNvSpPr/>
          <p:nvPr/>
        </p:nvSpPr>
        <p:spPr>
          <a:xfrm>
            <a:off x="0" y="6324455"/>
            <a:ext cx="12192000" cy="762000"/>
          </a:xfrm>
          <a:prstGeom prst="rect">
            <a:avLst/>
          </a:prstGeom>
          <a:solidFill>
            <a:srgbClr val="FF6B35"/>
          </a:solidFill>
          <a:ln/>
        </p:spPr>
        <p:txBody>
          <a:bodyPr/>
          <a:lstStyle/>
          <a:p>
            <a:endParaRPr lang="pt-BR" sz="2400"/>
          </a:p>
        </p:txBody>
      </p:sp>
      <p:sp>
        <p:nvSpPr>
          <p:cNvPr id="21" name="Shape 18"/>
          <p:cNvSpPr/>
          <p:nvPr/>
        </p:nvSpPr>
        <p:spPr>
          <a:xfrm>
            <a:off x="3657600" y="6419706"/>
            <a:ext cx="8534400" cy="666751"/>
          </a:xfrm>
          <a:prstGeom prst="rect">
            <a:avLst/>
          </a:prstGeom>
          <a:solidFill>
            <a:srgbClr val="FFFFFF"/>
          </a:solidFill>
          <a:ln/>
        </p:spPr>
        <p:txBody>
          <a:bodyPr/>
          <a:lstStyle/>
          <a:p>
            <a:endParaRPr lang="pt-BR" sz="2400"/>
          </a:p>
        </p:txBody>
      </p:sp>
      <p:sp>
        <p:nvSpPr>
          <p:cNvPr id="22" name="Shape 19"/>
          <p:cNvSpPr/>
          <p:nvPr/>
        </p:nvSpPr>
        <p:spPr>
          <a:xfrm>
            <a:off x="0" y="6800706"/>
            <a:ext cx="12192000" cy="285751"/>
          </a:xfrm>
          <a:prstGeom prst="rect">
            <a:avLst/>
          </a:prstGeom>
          <a:solidFill>
            <a:srgbClr val="0A1E3D"/>
          </a:solidFill>
          <a:ln/>
        </p:spPr>
        <p:txBody>
          <a:bodyPr/>
          <a:lstStyle/>
          <a:p>
            <a:endParaRPr lang="pt-BR" sz="2400"/>
          </a:p>
        </p:txBody>
      </p:sp>
      <p:sp>
        <p:nvSpPr>
          <p:cNvPr id="23" name="Text 20"/>
          <p:cNvSpPr/>
          <p:nvPr/>
        </p:nvSpPr>
        <p:spPr>
          <a:xfrm>
            <a:off x="381000" y="6439099"/>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1"/>
          <p:cNvSpPr/>
          <p:nvPr/>
        </p:nvSpPr>
        <p:spPr>
          <a:xfrm>
            <a:off x="11239501" y="6324455"/>
            <a:ext cx="571500" cy="571500"/>
          </a:xfrm>
          <a:prstGeom prst="ellipse">
            <a:avLst/>
          </a:prstGeom>
          <a:solidFill>
            <a:srgbClr val="FFFFFF"/>
          </a:solidFill>
          <a:ln/>
        </p:spPr>
        <p:txBody>
          <a:bodyPr/>
          <a:lstStyle/>
          <a:p>
            <a:endParaRPr lang="pt-BR" sz="2400"/>
          </a:p>
        </p:txBody>
      </p:sp>
      <p:pic>
        <p:nvPicPr>
          <p:cNvPr id="25" name="Image 1" descr="preencoded.png"/>
          <p:cNvPicPr>
            <a:picLocks noChangeAspect="1"/>
          </p:cNvPicPr>
          <p:nvPr/>
        </p:nvPicPr>
        <p:blipFill>
          <a:blip r:embed="rId4"/>
          <a:stretch>
            <a:fillRect/>
          </a:stretch>
        </p:blipFill>
        <p:spPr>
          <a:xfrm>
            <a:off x="11382375" y="6467331"/>
            <a:ext cx="285751" cy="285751"/>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172325"/>
          </a:xfrm>
          <a:prstGeom prst="rect">
            <a:avLst/>
          </a:prstGeom>
        </p:spPr>
      </p:pic>
      <p:sp>
        <p:nvSpPr>
          <p:cNvPr id="3" name="Text 0"/>
          <p:cNvSpPr/>
          <p:nvPr/>
        </p:nvSpPr>
        <p:spPr>
          <a:xfrm>
            <a:off x="3462740" y="441409"/>
            <a:ext cx="112370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LGPD</a:t>
            </a:r>
            <a:endParaRPr lang="en-US" sz="3300" dirty="0"/>
          </a:p>
        </p:txBody>
      </p:sp>
      <p:sp>
        <p:nvSpPr>
          <p:cNvPr id="4" name="Text 1"/>
          <p:cNvSpPr/>
          <p:nvPr/>
        </p:nvSpPr>
        <p:spPr>
          <a:xfrm>
            <a:off x="4584448" y="441409"/>
            <a:ext cx="4134145" cy="507831"/>
          </a:xfrm>
          <a:prstGeom prst="rect">
            <a:avLst/>
          </a:prstGeom>
          <a:noFill/>
          <a:ln/>
        </p:spPr>
        <p:txBody>
          <a:bodyPr wrap="none" lIns="0" tIns="0" rIns="0" bIns="0" rtlCol="0" anchor="ctr">
            <a:spAutoFit/>
          </a:bodyPr>
          <a:lstStyle/>
          <a:p>
            <a:pPr algn="ctr"/>
            <a:r>
              <a:rPr lang="en-US" sz="3300" b="1" dirty="0">
                <a:solidFill>
                  <a:srgbClr val="2C3E50"/>
                </a:solidFill>
                <a:latin typeface="Noto Sans" pitchFamily="34" charset="0"/>
                <a:ea typeface="Noto Sans" pitchFamily="34" charset="-122"/>
                <a:cs typeface="Noto Sans" pitchFamily="34" charset="-120"/>
              </a:rPr>
              <a:t> – Pontos Essenciais</a:t>
            </a:r>
            <a:endParaRPr lang="en-US" sz="3300" dirty="0"/>
          </a:p>
        </p:txBody>
      </p:sp>
      <p:sp>
        <p:nvSpPr>
          <p:cNvPr id="5" name="Shape 2"/>
          <p:cNvSpPr/>
          <p:nvPr/>
        </p:nvSpPr>
        <p:spPr>
          <a:xfrm>
            <a:off x="762001" y="1343025"/>
            <a:ext cx="5214937" cy="1466851"/>
          </a:xfrm>
          <a:prstGeom prst="rect">
            <a:avLst/>
          </a:prstGeom>
          <a:solidFill>
            <a:srgbClr val="F5F7FA"/>
          </a:solidFill>
          <a:ln/>
        </p:spPr>
        <p:txBody>
          <a:bodyPr/>
          <a:lstStyle/>
          <a:p>
            <a:endParaRPr lang="pt-BR" sz="2400"/>
          </a:p>
        </p:txBody>
      </p:sp>
      <p:sp>
        <p:nvSpPr>
          <p:cNvPr id="6" name="Shape 3"/>
          <p:cNvSpPr/>
          <p:nvPr/>
        </p:nvSpPr>
        <p:spPr>
          <a:xfrm>
            <a:off x="971551" y="1552575"/>
            <a:ext cx="619125" cy="619125"/>
          </a:xfrm>
          <a:prstGeom prst="ellipse">
            <a:avLst/>
          </a:prstGeom>
          <a:solidFill>
            <a:srgbClr val="FF8555"/>
          </a:solidFill>
          <a:ln/>
        </p:spPr>
        <p:txBody>
          <a:bodyPr/>
          <a:lstStyle/>
          <a:p>
            <a:endParaRPr lang="pt-BR" sz="2400"/>
          </a:p>
        </p:txBody>
      </p:sp>
      <p:pic>
        <p:nvPicPr>
          <p:cNvPr id="7" name="Image 1" descr="preencoded.png"/>
          <p:cNvPicPr>
            <a:picLocks noChangeAspect="1"/>
          </p:cNvPicPr>
          <p:nvPr/>
        </p:nvPicPr>
        <p:blipFill>
          <a:blip r:embed="rId4"/>
          <a:stretch>
            <a:fillRect/>
          </a:stretch>
        </p:blipFill>
        <p:spPr>
          <a:xfrm>
            <a:off x="1147763" y="1709737"/>
            <a:ext cx="266700" cy="304800"/>
          </a:xfrm>
          <a:prstGeom prst="rect">
            <a:avLst/>
          </a:prstGeom>
        </p:spPr>
      </p:pic>
      <p:sp>
        <p:nvSpPr>
          <p:cNvPr id="8" name="Text 4"/>
          <p:cNvSpPr/>
          <p:nvPr/>
        </p:nvSpPr>
        <p:spPr>
          <a:xfrm>
            <a:off x="1781175" y="1588114"/>
            <a:ext cx="218168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Privacidade e Segurança</a:t>
            </a:r>
            <a:endParaRPr lang="en-US" sz="1395" dirty="0"/>
          </a:p>
        </p:txBody>
      </p:sp>
      <p:sp>
        <p:nvSpPr>
          <p:cNvPr id="9" name="Text 5"/>
          <p:cNvSpPr/>
          <p:nvPr/>
        </p:nvSpPr>
        <p:spPr>
          <a:xfrm>
            <a:off x="1781175" y="1999856"/>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Proteger a privacidade dos indivíduos e garantir que seus dados pessoais não sejam usados de forma indevida ou sem autorização. </a:t>
            </a:r>
            <a:endParaRPr lang="en-US" sz="1116" dirty="0"/>
          </a:p>
        </p:txBody>
      </p:sp>
      <p:sp>
        <p:nvSpPr>
          <p:cNvPr id="10" name="Shape 6"/>
          <p:cNvSpPr/>
          <p:nvPr/>
        </p:nvSpPr>
        <p:spPr>
          <a:xfrm>
            <a:off x="6215064" y="1343025"/>
            <a:ext cx="5214937" cy="1466851"/>
          </a:xfrm>
          <a:prstGeom prst="rect">
            <a:avLst/>
          </a:prstGeom>
          <a:solidFill>
            <a:srgbClr val="F5F7FA"/>
          </a:solidFill>
          <a:ln/>
        </p:spPr>
        <p:txBody>
          <a:bodyPr/>
          <a:lstStyle/>
          <a:p>
            <a:endParaRPr lang="pt-BR" sz="2400"/>
          </a:p>
        </p:txBody>
      </p:sp>
      <p:sp>
        <p:nvSpPr>
          <p:cNvPr id="11" name="Shape 7"/>
          <p:cNvSpPr/>
          <p:nvPr/>
        </p:nvSpPr>
        <p:spPr>
          <a:xfrm>
            <a:off x="6424612" y="1552575"/>
            <a:ext cx="619125" cy="619125"/>
          </a:xfrm>
          <a:prstGeom prst="ellipse">
            <a:avLst/>
          </a:prstGeom>
          <a:solidFill>
            <a:srgbClr val="FF8555"/>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6562726" y="1709737"/>
            <a:ext cx="342900" cy="304800"/>
          </a:xfrm>
          <a:prstGeom prst="rect">
            <a:avLst/>
          </a:prstGeom>
        </p:spPr>
      </p:pic>
      <p:sp>
        <p:nvSpPr>
          <p:cNvPr id="13" name="Text 8"/>
          <p:cNvSpPr/>
          <p:nvPr/>
        </p:nvSpPr>
        <p:spPr>
          <a:xfrm>
            <a:off x="7234238" y="1588114"/>
            <a:ext cx="17296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Controle dos Dados</a:t>
            </a:r>
            <a:endParaRPr lang="en-US" sz="1395" dirty="0"/>
          </a:p>
        </p:txBody>
      </p:sp>
      <p:sp>
        <p:nvSpPr>
          <p:cNvPr id="14" name="Text 9"/>
          <p:cNvSpPr/>
          <p:nvPr/>
        </p:nvSpPr>
        <p:spPr>
          <a:xfrm>
            <a:off x="7234238" y="199985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Dar às pessoas mais controle sobre como suas informações pessoais são coletadas, usadas e compartilhadas. </a:t>
            </a:r>
            <a:endParaRPr lang="en-US" sz="1116" dirty="0"/>
          </a:p>
        </p:txBody>
      </p:sp>
      <p:sp>
        <p:nvSpPr>
          <p:cNvPr id="15" name="Shape 10"/>
          <p:cNvSpPr/>
          <p:nvPr/>
        </p:nvSpPr>
        <p:spPr>
          <a:xfrm>
            <a:off x="762001" y="3048000"/>
            <a:ext cx="5214937" cy="1466851"/>
          </a:xfrm>
          <a:prstGeom prst="rect">
            <a:avLst/>
          </a:prstGeom>
          <a:solidFill>
            <a:srgbClr val="F5F7FA"/>
          </a:solidFill>
          <a:ln/>
        </p:spPr>
        <p:txBody>
          <a:bodyPr/>
          <a:lstStyle/>
          <a:p>
            <a:endParaRPr lang="pt-BR" sz="2400"/>
          </a:p>
        </p:txBody>
      </p:sp>
      <p:sp>
        <p:nvSpPr>
          <p:cNvPr id="16" name="Shape 11"/>
          <p:cNvSpPr/>
          <p:nvPr/>
        </p:nvSpPr>
        <p:spPr>
          <a:xfrm>
            <a:off x="971551" y="3257551"/>
            <a:ext cx="619125" cy="619125"/>
          </a:xfrm>
          <a:prstGeom prst="ellipse">
            <a:avLst/>
          </a:prstGeom>
          <a:solidFill>
            <a:srgbClr val="FF8555"/>
          </a:solidFill>
          <a:ln/>
        </p:spPr>
        <p:txBody>
          <a:bodyPr/>
          <a:lstStyle/>
          <a:p>
            <a:endParaRPr lang="pt-BR" sz="2400"/>
          </a:p>
        </p:txBody>
      </p:sp>
      <p:pic>
        <p:nvPicPr>
          <p:cNvPr id="17" name="Image 3" descr="preencoded.png"/>
          <p:cNvPicPr>
            <a:picLocks noChangeAspect="1"/>
          </p:cNvPicPr>
          <p:nvPr/>
        </p:nvPicPr>
        <p:blipFill>
          <a:blip r:embed="rId6"/>
          <a:stretch>
            <a:fillRect/>
          </a:stretch>
        </p:blipFill>
        <p:spPr>
          <a:xfrm>
            <a:off x="1109663" y="3414712"/>
            <a:ext cx="342900" cy="304800"/>
          </a:xfrm>
          <a:prstGeom prst="rect">
            <a:avLst/>
          </a:prstGeom>
        </p:spPr>
      </p:pic>
      <p:sp>
        <p:nvSpPr>
          <p:cNvPr id="18" name="Text 12"/>
          <p:cNvSpPr/>
          <p:nvPr/>
        </p:nvSpPr>
        <p:spPr>
          <a:xfrm>
            <a:off x="1781175" y="3293090"/>
            <a:ext cx="127759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Transparência</a:t>
            </a:r>
            <a:endParaRPr lang="en-US" sz="1395" dirty="0"/>
          </a:p>
        </p:txBody>
      </p:sp>
      <p:sp>
        <p:nvSpPr>
          <p:cNvPr id="19" name="Text 13"/>
          <p:cNvSpPr/>
          <p:nvPr/>
        </p:nvSpPr>
        <p:spPr>
          <a:xfrm>
            <a:off x="1781175"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Exigir que empresas e organizações sejam claras sobre como utilizam os dados pessoais, informando de forma transparente. </a:t>
            </a:r>
            <a:endParaRPr lang="en-US" sz="1116" dirty="0"/>
          </a:p>
        </p:txBody>
      </p:sp>
      <p:sp>
        <p:nvSpPr>
          <p:cNvPr id="20" name="Shape 14"/>
          <p:cNvSpPr/>
          <p:nvPr/>
        </p:nvSpPr>
        <p:spPr>
          <a:xfrm>
            <a:off x="6215064" y="3048000"/>
            <a:ext cx="5214937" cy="1466851"/>
          </a:xfrm>
          <a:prstGeom prst="rect">
            <a:avLst/>
          </a:prstGeom>
          <a:solidFill>
            <a:srgbClr val="F5F7FA"/>
          </a:solidFill>
          <a:ln/>
        </p:spPr>
        <p:txBody>
          <a:bodyPr/>
          <a:lstStyle/>
          <a:p>
            <a:endParaRPr lang="pt-BR" sz="2400"/>
          </a:p>
        </p:txBody>
      </p:sp>
      <p:sp>
        <p:nvSpPr>
          <p:cNvPr id="21" name="Shape 15"/>
          <p:cNvSpPr/>
          <p:nvPr/>
        </p:nvSpPr>
        <p:spPr>
          <a:xfrm>
            <a:off x="6424612" y="3257551"/>
            <a:ext cx="619125" cy="619125"/>
          </a:xfrm>
          <a:prstGeom prst="ellipse">
            <a:avLst/>
          </a:prstGeom>
          <a:solidFill>
            <a:srgbClr val="FF8555"/>
          </a:solidFill>
          <a:ln/>
        </p:spPr>
        <p:txBody>
          <a:bodyPr/>
          <a:lstStyle/>
          <a:p>
            <a:endParaRPr lang="pt-BR" sz="2400"/>
          </a:p>
        </p:txBody>
      </p:sp>
      <p:pic>
        <p:nvPicPr>
          <p:cNvPr id="22" name="Image 4" descr="preencoded.png"/>
          <p:cNvPicPr>
            <a:picLocks noChangeAspect="1"/>
          </p:cNvPicPr>
          <p:nvPr/>
        </p:nvPicPr>
        <p:blipFill>
          <a:blip r:embed="rId7"/>
          <a:stretch>
            <a:fillRect/>
          </a:stretch>
        </p:blipFill>
        <p:spPr>
          <a:xfrm>
            <a:off x="6543675" y="3414712"/>
            <a:ext cx="381000" cy="304800"/>
          </a:xfrm>
          <a:prstGeom prst="rect">
            <a:avLst/>
          </a:prstGeom>
        </p:spPr>
      </p:pic>
      <p:sp>
        <p:nvSpPr>
          <p:cNvPr id="23" name="Text 16"/>
          <p:cNvSpPr/>
          <p:nvPr/>
        </p:nvSpPr>
        <p:spPr>
          <a:xfrm>
            <a:off x="7234238" y="3293090"/>
            <a:ext cx="156773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Responsabilidade</a:t>
            </a:r>
            <a:endParaRPr lang="en-US" sz="1395" dirty="0"/>
          </a:p>
        </p:txBody>
      </p:sp>
      <p:sp>
        <p:nvSpPr>
          <p:cNvPr id="24" name="Text 17"/>
          <p:cNvSpPr/>
          <p:nvPr/>
        </p:nvSpPr>
        <p:spPr>
          <a:xfrm>
            <a:off x="7234238"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Assegurar que empresas sejam responsáveis pela proteção dos dados, tomando medidas para evitar vazamentos e usos indevidos. </a:t>
            </a:r>
            <a:endParaRPr lang="en-US" sz="1116" dirty="0"/>
          </a:p>
        </p:txBody>
      </p:sp>
      <p:sp>
        <p:nvSpPr>
          <p:cNvPr id="25" name="Shape 18"/>
          <p:cNvSpPr/>
          <p:nvPr/>
        </p:nvSpPr>
        <p:spPr>
          <a:xfrm>
            <a:off x="762001" y="4752975"/>
            <a:ext cx="5214937" cy="1466851"/>
          </a:xfrm>
          <a:prstGeom prst="rect">
            <a:avLst/>
          </a:prstGeom>
          <a:solidFill>
            <a:srgbClr val="F5F7FA"/>
          </a:solidFill>
          <a:ln/>
        </p:spPr>
        <p:txBody>
          <a:bodyPr/>
          <a:lstStyle/>
          <a:p>
            <a:endParaRPr lang="pt-BR" sz="2400"/>
          </a:p>
        </p:txBody>
      </p:sp>
      <p:sp>
        <p:nvSpPr>
          <p:cNvPr id="26" name="Shape 19"/>
          <p:cNvSpPr/>
          <p:nvPr/>
        </p:nvSpPr>
        <p:spPr>
          <a:xfrm>
            <a:off x="971551" y="4962526"/>
            <a:ext cx="619125" cy="619125"/>
          </a:xfrm>
          <a:prstGeom prst="ellipse">
            <a:avLst/>
          </a:prstGeom>
          <a:solidFill>
            <a:srgbClr val="FF8555"/>
          </a:solidFill>
          <a:ln/>
        </p:spPr>
        <p:txBody>
          <a:bodyPr/>
          <a:lstStyle/>
          <a:p>
            <a:endParaRPr lang="pt-BR" sz="2400"/>
          </a:p>
        </p:txBody>
      </p:sp>
      <p:pic>
        <p:nvPicPr>
          <p:cNvPr id="27" name="Image 5" descr="preencoded.png"/>
          <p:cNvPicPr>
            <a:picLocks noChangeAspect="1"/>
          </p:cNvPicPr>
          <p:nvPr/>
        </p:nvPicPr>
        <p:blipFill>
          <a:blip r:embed="rId8"/>
          <a:stretch>
            <a:fillRect/>
          </a:stretch>
        </p:blipFill>
        <p:spPr>
          <a:xfrm>
            <a:off x="1090612" y="5119688"/>
            <a:ext cx="381000" cy="304800"/>
          </a:xfrm>
          <a:prstGeom prst="rect">
            <a:avLst/>
          </a:prstGeom>
        </p:spPr>
      </p:pic>
      <p:sp>
        <p:nvSpPr>
          <p:cNvPr id="28" name="Text 20"/>
          <p:cNvSpPr/>
          <p:nvPr/>
        </p:nvSpPr>
        <p:spPr>
          <a:xfrm>
            <a:off x="1781175" y="4998064"/>
            <a:ext cx="20502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Direitos dos Indivíduos</a:t>
            </a:r>
            <a:endParaRPr lang="en-US" sz="1395" dirty="0"/>
          </a:p>
        </p:txBody>
      </p:sp>
      <p:sp>
        <p:nvSpPr>
          <p:cNvPr id="29" name="Text 21"/>
          <p:cNvSpPr/>
          <p:nvPr/>
        </p:nvSpPr>
        <p:spPr>
          <a:xfrm>
            <a:off x="1781175" y="540980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Garantir que as pessoas tenham direitos sobre seus dados, como acessar, corrigir ou excluir suas informações pessoais. </a:t>
            </a:r>
            <a:endParaRPr lang="en-US" sz="1116" dirty="0"/>
          </a:p>
        </p:txBody>
      </p:sp>
      <p:sp>
        <p:nvSpPr>
          <p:cNvPr id="30" name="Shape 22"/>
          <p:cNvSpPr/>
          <p:nvPr/>
        </p:nvSpPr>
        <p:spPr>
          <a:xfrm>
            <a:off x="6215064" y="4752975"/>
            <a:ext cx="5214937" cy="1466851"/>
          </a:xfrm>
          <a:prstGeom prst="rect">
            <a:avLst/>
          </a:prstGeom>
          <a:solidFill>
            <a:srgbClr val="F5F7FA"/>
          </a:solidFill>
          <a:ln/>
        </p:spPr>
        <p:txBody>
          <a:bodyPr/>
          <a:lstStyle/>
          <a:p>
            <a:endParaRPr lang="pt-BR" sz="2400"/>
          </a:p>
        </p:txBody>
      </p:sp>
      <p:sp>
        <p:nvSpPr>
          <p:cNvPr id="31" name="Shape 23"/>
          <p:cNvSpPr/>
          <p:nvPr/>
        </p:nvSpPr>
        <p:spPr>
          <a:xfrm>
            <a:off x="6424612" y="4962526"/>
            <a:ext cx="619125" cy="619125"/>
          </a:xfrm>
          <a:prstGeom prst="ellipse">
            <a:avLst/>
          </a:prstGeom>
          <a:solidFill>
            <a:srgbClr val="FF8555"/>
          </a:solidFill>
          <a:ln/>
        </p:spPr>
        <p:txBody>
          <a:bodyPr/>
          <a:lstStyle/>
          <a:p>
            <a:endParaRPr lang="pt-BR" sz="2400"/>
          </a:p>
        </p:txBody>
      </p:sp>
      <p:pic>
        <p:nvPicPr>
          <p:cNvPr id="32" name="Image 6" descr="preencoded.png"/>
          <p:cNvPicPr>
            <a:picLocks noChangeAspect="1"/>
          </p:cNvPicPr>
          <p:nvPr/>
        </p:nvPicPr>
        <p:blipFill>
          <a:blip r:embed="rId9"/>
          <a:stretch>
            <a:fillRect/>
          </a:stretch>
        </p:blipFill>
        <p:spPr>
          <a:xfrm>
            <a:off x="6581775" y="5119688"/>
            <a:ext cx="304800" cy="304800"/>
          </a:xfrm>
          <a:prstGeom prst="rect">
            <a:avLst/>
          </a:prstGeom>
        </p:spPr>
      </p:pic>
      <p:sp>
        <p:nvSpPr>
          <p:cNvPr id="33" name="Text 24"/>
          <p:cNvSpPr/>
          <p:nvPr/>
        </p:nvSpPr>
        <p:spPr>
          <a:xfrm>
            <a:off x="7234238" y="4998064"/>
            <a:ext cx="18899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Padrão Internacional</a:t>
            </a:r>
            <a:endParaRPr lang="en-US" sz="1395" dirty="0"/>
          </a:p>
        </p:txBody>
      </p:sp>
      <p:sp>
        <p:nvSpPr>
          <p:cNvPr id="34" name="Text 25"/>
          <p:cNvSpPr/>
          <p:nvPr/>
        </p:nvSpPr>
        <p:spPr>
          <a:xfrm>
            <a:off x="7234238" y="5495661"/>
            <a:ext cx="3986212" cy="343427"/>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Alinhar o Brasil com práticas internacionais de proteção de dados, facilitando negócios e relações com outros países. </a:t>
            </a:r>
            <a:endParaRPr lang="en-US" sz="1116" dirty="0"/>
          </a:p>
        </p:txBody>
      </p:sp>
      <p:sp>
        <p:nvSpPr>
          <p:cNvPr id="35" name="Shape 26"/>
          <p:cNvSpPr/>
          <p:nvPr/>
        </p:nvSpPr>
        <p:spPr>
          <a:xfrm>
            <a:off x="0" y="6410325"/>
            <a:ext cx="12192000" cy="762000"/>
          </a:xfrm>
          <a:prstGeom prst="rect">
            <a:avLst/>
          </a:prstGeom>
          <a:solidFill>
            <a:srgbClr val="FF6B35"/>
          </a:solidFill>
          <a:ln/>
        </p:spPr>
        <p:txBody>
          <a:bodyPr/>
          <a:lstStyle/>
          <a:p>
            <a:endParaRPr lang="pt-BR" sz="2400"/>
          </a:p>
        </p:txBody>
      </p:sp>
      <p:sp>
        <p:nvSpPr>
          <p:cNvPr id="36" name="Shape 27"/>
          <p:cNvSpPr/>
          <p:nvPr/>
        </p:nvSpPr>
        <p:spPr>
          <a:xfrm>
            <a:off x="3657600" y="6505575"/>
            <a:ext cx="8534400" cy="666751"/>
          </a:xfrm>
          <a:prstGeom prst="rect">
            <a:avLst/>
          </a:prstGeom>
          <a:solidFill>
            <a:srgbClr val="FFFFFF"/>
          </a:solidFill>
          <a:ln/>
        </p:spPr>
        <p:txBody>
          <a:bodyPr/>
          <a:lstStyle/>
          <a:p>
            <a:endParaRPr lang="pt-BR" sz="2400"/>
          </a:p>
        </p:txBody>
      </p:sp>
      <p:sp>
        <p:nvSpPr>
          <p:cNvPr id="37" name="Shape 28"/>
          <p:cNvSpPr/>
          <p:nvPr/>
        </p:nvSpPr>
        <p:spPr>
          <a:xfrm>
            <a:off x="0" y="6886575"/>
            <a:ext cx="12192000" cy="285751"/>
          </a:xfrm>
          <a:prstGeom prst="rect">
            <a:avLst/>
          </a:prstGeom>
          <a:solidFill>
            <a:srgbClr val="0A1E3D"/>
          </a:solidFill>
          <a:ln/>
        </p:spPr>
        <p:txBody>
          <a:bodyPr/>
          <a:lstStyle/>
          <a:p>
            <a:endParaRPr lang="pt-BR" sz="2400"/>
          </a:p>
        </p:txBody>
      </p:sp>
      <p:sp>
        <p:nvSpPr>
          <p:cNvPr id="38" name="Text 29"/>
          <p:cNvSpPr/>
          <p:nvPr/>
        </p:nvSpPr>
        <p:spPr>
          <a:xfrm>
            <a:off x="381000" y="652497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0"/>
          <p:cNvSpPr/>
          <p:nvPr/>
        </p:nvSpPr>
        <p:spPr>
          <a:xfrm>
            <a:off x="11239501" y="6410326"/>
            <a:ext cx="571500" cy="571500"/>
          </a:xfrm>
          <a:prstGeom prst="ellipse">
            <a:avLst/>
          </a:prstGeom>
          <a:solidFill>
            <a:srgbClr val="FFFFFF"/>
          </a:solidFill>
          <a:ln/>
        </p:spPr>
        <p:txBody>
          <a:bodyPr/>
          <a:lstStyle/>
          <a:p>
            <a:endParaRPr lang="pt-BR" sz="2400"/>
          </a:p>
        </p:txBody>
      </p:sp>
      <p:pic>
        <p:nvPicPr>
          <p:cNvPr id="40" name="Image 7" descr="preencoded.png"/>
          <p:cNvPicPr>
            <a:picLocks noChangeAspect="1"/>
          </p:cNvPicPr>
          <p:nvPr/>
        </p:nvPicPr>
        <p:blipFill>
          <a:blip r:embed="rId10"/>
          <a:stretch>
            <a:fillRect/>
          </a:stretch>
        </p:blipFill>
        <p:spPr>
          <a:xfrm>
            <a:off x="11382375" y="6553201"/>
            <a:ext cx="285751" cy="285751"/>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93F4-6F56-E8C6-74CD-7E294C2FA604}"/>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A3D69EB6-3515-F3D3-AED2-BAB0FB434B1B}"/>
              </a:ext>
            </a:extLst>
          </p:cNvPr>
          <p:cNvPicPr>
            <a:picLocks noChangeAspect="1"/>
          </p:cNvPicPr>
          <p:nvPr/>
        </p:nvPicPr>
        <p:blipFill>
          <a:blip r:embed="rId3"/>
          <a:stretch>
            <a:fillRect/>
          </a:stretch>
        </p:blipFill>
        <p:spPr>
          <a:xfrm>
            <a:off x="0" y="1"/>
            <a:ext cx="12192000" cy="7618847"/>
          </a:xfrm>
          <a:prstGeom prst="rect">
            <a:avLst/>
          </a:prstGeom>
        </p:spPr>
      </p:pic>
      <p:sp>
        <p:nvSpPr>
          <p:cNvPr id="3" name="Text 0">
            <a:extLst>
              <a:ext uri="{FF2B5EF4-FFF2-40B4-BE49-F238E27FC236}">
                <a16:creationId xmlns:a16="http://schemas.microsoft.com/office/drawing/2014/main" id="{AB9E51B0-FCDC-ADCF-EA7F-5D45126BB5A2}"/>
              </a:ext>
            </a:extLst>
          </p:cNvPr>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a:extLst>
              <a:ext uri="{FF2B5EF4-FFF2-40B4-BE49-F238E27FC236}">
                <a16:creationId xmlns:a16="http://schemas.microsoft.com/office/drawing/2014/main" id="{299B0A64-4B4A-7FB8-8A42-8B105EE8B62B}"/>
              </a:ext>
            </a:extLst>
          </p:cNvPr>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a:extLst>
              <a:ext uri="{FF2B5EF4-FFF2-40B4-BE49-F238E27FC236}">
                <a16:creationId xmlns:a16="http://schemas.microsoft.com/office/drawing/2014/main" id="{CC0BA7FE-9E79-9896-977D-308F178542B7}"/>
              </a:ext>
            </a:extLst>
          </p:cNvPr>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35" name="Shape 32">
            <a:extLst>
              <a:ext uri="{FF2B5EF4-FFF2-40B4-BE49-F238E27FC236}">
                <a16:creationId xmlns:a16="http://schemas.microsoft.com/office/drawing/2014/main" id="{6D6D3EF2-F9D4-0524-8669-59850BCB7C92}"/>
              </a:ext>
            </a:extLst>
          </p:cNvPr>
          <p:cNvSpPr/>
          <p:nvPr/>
        </p:nvSpPr>
        <p:spPr>
          <a:xfrm>
            <a:off x="0" y="6170181"/>
            <a:ext cx="12192000" cy="762000"/>
          </a:xfrm>
          <a:prstGeom prst="rect">
            <a:avLst/>
          </a:prstGeom>
          <a:solidFill>
            <a:srgbClr val="FF6B35"/>
          </a:solidFill>
          <a:ln/>
        </p:spPr>
        <p:txBody>
          <a:bodyPr/>
          <a:lstStyle/>
          <a:p>
            <a:endParaRPr lang="pt-BR" sz="2400"/>
          </a:p>
        </p:txBody>
      </p:sp>
      <p:sp>
        <p:nvSpPr>
          <p:cNvPr id="36" name="Shape 33">
            <a:extLst>
              <a:ext uri="{FF2B5EF4-FFF2-40B4-BE49-F238E27FC236}">
                <a16:creationId xmlns:a16="http://schemas.microsoft.com/office/drawing/2014/main" id="{67E86CFB-8C3A-B8BA-E29C-5DC967A0E35A}"/>
              </a:ext>
            </a:extLst>
          </p:cNvPr>
          <p:cNvSpPr/>
          <p:nvPr/>
        </p:nvSpPr>
        <p:spPr>
          <a:xfrm>
            <a:off x="3657600" y="6265431"/>
            <a:ext cx="8534400" cy="666751"/>
          </a:xfrm>
          <a:prstGeom prst="rect">
            <a:avLst/>
          </a:prstGeom>
          <a:solidFill>
            <a:srgbClr val="FFFFFF"/>
          </a:solidFill>
          <a:ln/>
        </p:spPr>
        <p:txBody>
          <a:bodyPr/>
          <a:lstStyle/>
          <a:p>
            <a:endParaRPr lang="pt-BR" sz="2400"/>
          </a:p>
        </p:txBody>
      </p:sp>
      <p:sp>
        <p:nvSpPr>
          <p:cNvPr id="37" name="Shape 34">
            <a:extLst>
              <a:ext uri="{FF2B5EF4-FFF2-40B4-BE49-F238E27FC236}">
                <a16:creationId xmlns:a16="http://schemas.microsoft.com/office/drawing/2014/main" id="{B9F41784-70DE-EE4B-2D2E-8BA005328D73}"/>
              </a:ext>
            </a:extLst>
          </p:cNvPr>
          <p:cNvSpPr/>
          <p:nvPr/>
        </p:nvSpPr>
        <p:spPr>
          <a:xfrm>
            <a:off x="0" y="6646431"/>
            <a:ext cx="12192000" cy="285751"/>
          </a:xfrm>
          <a:prstGeom prst="rect">
            <a:avLst/>
          </a:prstGeom>
          <a:solidFill>
            <a:srgbClr val="0A1E3D"/>
          </a:solidFill>
          <a:ln/>
        </p:spPr>
        <p:txBody>
          <a:bodyPr/>
          <a:lstStyle/>
          <a:p>
            <a:endParaRPr lang="pt-BR" sz="2400"/>
          </a:p>
        </p:txBody>
      </p:sp>
      <p:sp>
        <p:nvSpPr>
          <p:cNvPr id="38" name="Text 35">
            <a:extLst>
              <a:ext uri="{FF2B5EF4-FFF2-40B4-BE49-F238E27FC236}">
                <a16:creationId xmlns:a16="http://schemas.microsoft.com/office/drawing/2014/main" id="{4C0FD77D-095D-9174-3216-4B7864630742}"/>
              </a:ext>
            </a:extLst>
          </p:cNvPr>
          <p:cNvSpPr/>
          <p:nvPr/>
        </p:nvSpPr>
        <p:spPr>
          <a:xfrm>
            <a:off x="381000" y="6284826"/>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a:extLst>
              <a:ext uri="{FF2B5EF4-FFF2-40B4-BE49-F238E27FC236}">
                <a16:creationId xmlns:a16="http://schemas.microsoft.com/office/drawing/2014/main" id="{30AB6DC6-ACFB-8DD1-0511-DF05E9D7971D}"/>
              </a:ext>
            </a:extLst>
          </p:cNvPr>
          <p:cNvSpPr/>
          <p:nvPr/>
        </p:nvSpPr>
        <p:spPr>
          <a:xfrm>
            <a:off x="11239501" y="6170182"/>
            <a:ext cx="571500" cy="571500"/>
          </a:xfrm>
          <a:prstGeom prst="ellipse">
            <a:avLst/>
          </a:prstGeom>
          <a:solidFill>
            <a:srgbClr val="FFFFFF"/>
          </a:solidFill>
          <a:ln/>
        </p:spPr>
        <p:txBody>
          <a:bodyPr/>
          <a:lstStyle/>
          <a:p>
            <a:endParaRPr lang="pt-BR" sz="2400"/>
          </a:p>
        </p:txBody>
      </p:sp>
      <p:pic>
        <p:nvPicPr>
          <p:cNvPr id="40" name="Image 1" descr="preencoded.png">
            <a:extLst>
              <a:ext uri="{FF2B5EF4-FFF2-40B4-BE49-F238E27FC236}">
                <a16:creationId xmlns:a16="http://schemas.microsoft.com/office/drawing/2014/main" id="{E9F4731F-D977-7551-F8F5-EE961750E4E0}"/>
              </a:ext>
            </a:extLst>
          </p:cNvPr>
          <p:cNvPicPr>
            <a:picLocks noChangeAspect="1"/>
          </p:cNvPicPr>
          <p:nvPr/>
        </p:nvPicPr>
        <p:blipFill>
          <a:blip r:embed="rId4"/>
          <a:stretch>
            <a:fillRect/>
          </a:stretch>
        </p:blipFill>
        <p:spPr>
          <a:xfrm>
            <a:off x="11382375" y="6313057"/>
            <a:ext cx="285751" cy="285751"/>
          </a:xfrm>
          <a:prstGeom prst="rect">
            <a:avLst/>
          </a:prstGeom>
        </p:spPr>
      </p:pic>
      <p:pic>
        <p:nvPicPr>
          <p:cNvPr id="1026" name="Picture 2" descr="Papa Francisco 'de jaqueta' viraliza; 5 fotos de IA que ...">
            <a:extLst>
              <a:ext uri="{FF2B5EF4-FFF2-40B4-BE49-F238E27FC236}">
                <a16:creationId xmlns:a16="http://schemas.microsoft.com/office/drawing/2014/main" id="{6AEB12CC-4EE2-D374-B194-A3C44EC7A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901" y="1379996"/>
            <a:ext cx="7242199" cy="4828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484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618847"/>
          </a:xfrm>
          <a:prstGeom prst="rect">
            <a:avLst/>
          </a:prstGeom>
        </p:spPr>
      </p:pic>
      <p:sp>
        <p:nvSpPr>
          <p:cNvPr id="3" name="Text 0"/>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6" name="Text 3"/>
          <p:cNvSpPr/>
          <p:nvPr/>
        </p:nvSpPr>
        <p:spPr>
          <a:xfrm>
            <a:off x="762000" y="1036529"/>
            <a:ext cx="10668000" cy="646331"/>
          </a:xfrm>
          <a:prstGeom prst="rect">
            <a:avLst/>
          </a:prstGeom>
          <a:noFill/>
          <a:ln/>
        </p:spPr>
        <p:txBody>
          <a:bodyPr wrap="square" lIns="0" tIns="0" rIns="0" bIns="0" rtlCol="0" anchor="ctr">
            <a:spAutoFit/>
          </a:bodyPr>
          <a:lstStyle/>
          <a:p>
            <a:pPr algn="just"/>
            <a:r>
              <a:rPr lang="en-US" sz="1400" dirty="0">
                <a:solidFill>
                  <a:srgbClr val="2C3E50"/>
                </a:solidFill>
                <a:latin typeface="Noto Sans" pitchFamily="34" charset="0"/>
                <a:ea typeface="Noto Sans" pitchFamily="34" charset="-122"/>
                <a:cs typeface="Noto Sans" pitchFamily="34" charset="-120"/>
              </a:rPr>
              <a:t> A IA apresenta desafios complexos que ultrapassam a esfera tecnológica, impactando profundamente o Direito e a Moral. Esses limites são intensamente debatidos por governos, academia e sociedade civil, levando ao desenvolvimento de marcos regulatórios como o Marco Civil da Internet (Lei 12.965/2014) e a LGPD (Lei 13.709/2018) no Brasil. </a:t>
            </a:r>
            <a:endParaRPr lang="en-US" sz="1400" dirty="0"/>
          </a:p>
        </p:txBody>
      </p:sp>
      <p:sp>
        <p:nvSpPr>
          <p:cNvPr id="7" name="Shape 4"/>
          <p:cNvSpPr/>
          <p:nvPr/>
        </p:nvSpPr>
        <p:spPr>
          <a:xfrm>
            <a:off x="762000" y="1890713"/>
            <a:ext cx="5191125" cy="581025"/>
          </a:xfrm>
          <a:prstGeom prst="rect">
            <a:avLst/>
          </a:prstGeom>
          <a:solidFill>
            <a:srgbClr val="FF8555"/>
          </a:solidFill>
          <a:ln/>
        </p:spPr>
        <p:txBody>
          <a:bodyPr/>
          <a:lstStyle/>
          <a:p>
            <a:endParaRPr lang="pt-BR" sz="1400"/>
          </a:p>
        </p:txBody>
      </p:sp>
      <p:sp>
        <p:nvSpPr>
          <p:cNvPr id="8" name="Text 5"/>
          <p:cNvSpPr/>
          <p:nvPr/>
        </p:nvSpPr>
        <p:spPr>
          <a:xfrm>
            <a:off x="2162525" y="2037565"/>
            <a:ext cx="2390078"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Jurídicas</a:t>
            </a:r>
            <a:endParaRPr lang="en-US" sz="1867" dirty="0"/>
          </a:p>
        </p:txBody>
      </p:sp>
      <p:sp>
        <p:nvSpPr>
          <p:cNvPr id="9" name="Shape 6"/>
          <p:cNvSpPr/>
          <p:nvPr/>
        </p:nvSpPr>
        <p:spPr>
          <a:xfrm>
            <a:off x="762000" y="2605089"/>
            <a:ext cx="5191125" cy="1055303"/>
          </a:xfrm>
          <a:prstGeom prst="rect">
            <a:avLst/>
          </a:prstGeom>
          <a:solidFill>
            <a:srgbClr val="F5F7FA"/>
          </a:solidFill>
          <a:ln/>
        </p:spPr>
        <p:txBody>
          <a:bodyPr/>
          <a:lstStyle/>
          <a:p>
            <a:endParaRPr lang="pt-BR" sz="1400"/>
          </a:p>
        </p:txBody>
      </p:sp>
      <p:sp>
        <p:nvSpPr>
          <p:cNvPr id="10" name="Text 7"/>
          <p:cNvSpPr/>
          <p:nvPr/>
        </p:nvSpPr>
        <p:spPr>
          <a:xfrm>
            <a:off x="914401" y="2641886"/>
            <a:ext cx="2898229"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Responsabilidade Civil e Penal</a:t>
            </a:r>
            <a:endParaRPr lang="en-US" sz="1400" dirty="0"/>
          </a:p>
        </p:txBody>
      </p:sp>
      <p:sp>
        <p:nvSpPr>
          <p:cNvPr id="11" name="Text 8"/>
          <p:cNvSpPr/>
          <p:nvPr/>
        </p:nvSpPr>
        <p:spPr>
          <a:xfrm>
            <a:off x="914400" y="294292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responde por danos causados pela IA? O desenvolvedor, proprietário, operador ou a própria IA? A tendência é atribuir responsabilidade a agentes humanos. </a:t>
            </a:r>
            <a:endParaRPr lang="en-US" sz="1400" dirty="0"/>
          </a:p>
        </p:txBody>
      </p:sp>
      <p:sp>
        <p:nvSpPr>
          <p:cNvPr id="12" name="Shape 9"/>
          <p:cNvSpPr/>
          <p:nvPr/>
        </p:nvSpPr>
        <p:spPr>
          <a:xfrm>
            <a:off x="762000" y="3793741"/>
            <a:ext cx="5191125" cy="868636"/>
          </a:xfrm>
          <a:prstGeom prst="rect">
            <a:avLst/>
          </a:prstGeom>
          <a:solidFill>
            <a:srgbClr val="F5F7FA"/>
          </a:solidFill>
          <a:ln/>
        </p:spPr>
        <p:txBody>
          <a:bodyPr/>
          <a:lstStyle/>
          <a:p>
            <a:endParaRPr lang="pt-BR" sz="1400"/>
          </a:p>
        </p:txBody>
      </p:sp>
      <p:sp>
        <p:nvSpPr>
          <p:cNvPr id="13" name="Text 10"/>
          <p:cNvSpPr/>
          <p:nvPr/>
        </p:nvSpPr>
        <p:spPr>
          <a:xfrm>
            <a:off x="914400" y="3830538"/>
            <a:ext cx="2333972"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Propriedade Intelectual</a:t>
            </a:r>
            <a:endParaRPr lang="en-US" sz="1400" dirty="0"/>
          </a:p>
        </p:txBody>
      </p:sp>
      <p:sp>
        <p:nvSpPr>
          <p:cNvPr id="14" name="Text 11"/>
          <p:cNvSpPr/>
          <p:nvPr/>
        </p:nvSpPr>
        <p:spPr>
          <a:xfrm>
            <a:off x="914400" y="4038242"/>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detém direitos autorais de obras criadas por IA? O uso de dados protegidos para treinamento levanta questões sobre violação de direitos. </a:t>
            </a:r>
            <a:endParaRPr lang="en-US" sz="1400" dirty="0"/>
          </a:p>
        </p:txBody>
      </p:sp>
      <p:sp>
        <p:nvSpPr>
          <p:cNvPr id="15" name="Shape 12"/>
          <p:cNvSpPr/>
          <p:nvPr/>
        </p:nvSpPr>
        <p:spPr>
          <a:xfrm>
            <a:off x="762000" y="4795726"/>
            <a:ext cx="5191125" cy="868636"/>
          </a:xfrm>
          <a:prstGeom prst="rect">
            <a:avLst/>
          </a:prstGeom>
          <a:solidFill>
            <a:srgbClr val="F5F7FA"/>
          </a:solidFill>
          <a:ln/>
        </p:spPr>
        <p:txBody>
          <a:bodyPr/>
          <a:lstStyle/>
          <a:p>
            <a:endParaRPr lang="pt-BR" sz="1400"/>
          </a:p>
        </p:txBody>
      </p:sp>
      <p:sp>
        <p:nvSpPr>
          <p:cNvPr id="16" name="Text 13"/>
          <p:cNvSpPr/>
          <p:nvPr/>
        </p:nvSpPr>
        <p:spPr>
          <a:xfrm>
            <a:off x="914400" y="4832523"/>
            <a:ext cx="2527936"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Proteção de Dados (LGPD)</a:t>
            </a:r>
            <a:endParaRPr lang="en-US" sz="1400" dirty="0"/>
          </a:p>
        </p:txBody>
      </p:sp>
      <p:sp>
        <p:nvSpPr>
          <p:cNvPr id="17" name="Text 14"/>
          <p:cNvSpPr/>
          <p:nvPr/>
        </p:nvSpPr>
        <p:spPr>
          <a:xfrm>
            <a:off x="914400" y="5040227"/>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 IA depende de grandes volumes de dados pessoais. Deve cumprir leis de proteção, garantindo consentimento, transparência e segurança. </a:t>
            </a:r>
            <a:endParaRPr lang="en-US" sz="1400" dirty="0"/>
          </a:p>
        </p:txBody>
      </p:sp>
      <p:sp>
        <p:nvSpPr>
          <p:cNvPr id="18" name="Shape 15"/>
          <p:cNvSpPr/>
          <p:nvPr/>
        </p:nvSpPr>
        <p:spPr>
          <a:xfrm>
            <a:off x="762000" y="5797711"/>
            <a:ext cx="5191125" cy="868636"/>
          </a:xfrm>
          <a:prstGeom prst="rect">
            <a:avLst/>
          </a:prstGeom>
          <a:solidFill>
            <a:srgbClr val="F5F7FA"/>
          </a:solidFill>
          <a:ln/>
        </p:spPr>
        <p:txBody>
          <a:bodyPr/>
          <a:lstStyle/>
          <a:p>
            <a:endParaRPr lang="pt-BR" sz="1400"/>
          </a:p>
        </p:txBody>
      </p:sp>
      <p:sp>
        <p:nvSpPr>
          <p:cNvPr id="19" name="Text 16"/>
          <p:cNvSpPr/>
          <p:nvPr/>
        </p:nvSpPr>
        <p:spPr>
          <a:xfrm>
            <a:off x="914401" y="5834508"/>
            <a:ext cx="303448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Transparência e Explicabilidade</a:t>
            </a:r>
            <a:endParaRPr lang="en-US" sz="1400" dirty="0"/>
          </a:p>
        </p:txBody>
      </p:sp>
      <p:sp>
        <p:nvSpPr>
          <p:cNvPr id="20" name="Text 17"/>
          <p:cNvSpPr/>
          <p:nvPr/>
        </p:nvSpPr>
        <p:spPr>
          <a:xfrm>
            <a:off x="914400"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Algoritmos complexos operam como "caixa preta". O Direito busca garantir rastreabilidade e auditabilidade para contestação de decisões. </a:t>
            </a:r>
            <a:endParaRPr lang="en-US" sz="1400" dirty="0"/>
          </a:p>
        </p:txBody>
      </p:sp>
      <p:sp>
        <p:nvSpPr>
          <p:cNvPr id="21" name="Shape 18"/>
          <p:cNvSpPr/>
          <p:nvPr/>
        </p:nvSpPr>
        <p:spPr>
          <a:xfrm>
            <a:off x="6238875" y="1890713"/>
            <a:ext cx="5191125" cy="581025"/>
          </a:xfrm>
          <a:prstGeom prst="rect">
            <a:avLst/>
          </a:prstGeom>
          <a:solidFill>
            <a:srgbClr val="FF8555"/>
          </a:solidFill>
          <a:ln/>
        </p:spPr>
        <p:txBody>
          <a:bodyPr/>
          <a:lstStyle/>
          <a:p>
            <a:endParaRPr lang="pt-BR" sz="1400"/>
          </a:p>
        </p:txBody>
      </p:sp>
      <p:sp>
        <p:nvSpPr>
          <p:cNvPr id="22" name="Text 19"/>
          <p:cNvSpPr/>
          <p:nvPr/>
        </p:nvSpPr>
        <p:spPr>
          <a:xfrm>
            <a:off x="7330822" y="2037565"/>
            <a:ext cx="3007233"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Morais (Ética)</a:t>
            </a:r>
            <a:endParaRPr lang="en-US" sz="1867" dirty="0"/>
          </a:p>
        </p:txBody>
      </p:sp>
      <p:sp>
        <p:nvSpPr>
          <p:cNvPr id="23" name="Shape 20"/>
          <p:cNvSpPr/>
          <p:nvPr/>
        </p:nvSpPr>
        <p:spPr>
          <a:xfrm>
            <a:off x="6238875" y="2605089"/>
            <a:ext cx="5191125" cy="868636"/>
          </a:xfrm>
          <a:prstGeom prst="rect">
            <a:avLst/>
          </a:prstGeom>
          <a:solidFill>
            <a:srgbClr val="F5F7FA"/>
          </a:solidFill>
          <a:ln/>
        </p:spPr>
        <p:txBody>
          <a:bodyPr/>
          <a:lstStyle/>
          <a:p>
            <a:endParaRPr lang="pt-BR" sz="1400"/>
          </a:p>
        </p:txBody>
      </p:sp>
      <p:sp>
        <p:nvSpPr>
          <p:cNvPr id="24" name="Text 21"/>
          <p:cNvSpPr/>
          <p:nvPr/>
        </p:nvSpPr>
        <p:spPr>
          <a:xfrm>
            <a:off x="6391275" y="2641886"/>
            <a:ext cx="3138680"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Viés Algorítmico e Discriminação</a:t>
            </a:r>
            <a:endParaRPr lang="en-US" sz="1400" dirty="0"/>
          </a:p>
        </p:txBody>
      </p:sp>
      <p:sp>
        <p:nvSpPr>
          <p:cNvPr id="25" name="Text 22"/>
          <p:cNvSpPr/>
          <p:nvPr/>
        </p:nvSpPr>
        <p:spPr>
          <a:xfrm>
            <a:off x="6391275" y="2849590"/>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treinada em dados históricos pode amplificar preconceitos sociais, perpetuando desigualdade em recrutamento, crédito e justiça criminal. </a:t>
            </a:r>
            <a:endParaRPr lang="en-US" sz="1400" dirty="0"/>
          </a:p>
        </p:txBody>
      </p:sp>
      <p:sp>
        <p:nvSpPr>
          <p:cNvPr id="26" name="Shape 23"/>
          <p:cNvSpPr/>
          <p:nvPr/>
        </p:nvSpPr>
        <p:spPr>
          <a:xfrm>
            <a:off x="6238875" y="3607074"/>
            <a:ext cx="5191125" cy="868636"/>
          </a:xfrm>
          <a:prstGeom prst="rect">
            <a:avLst/>
          </a:prstGeom>
          <a:solidFill>
            <a:srgbClr val="F5F7FA"/>
          </a:solidFill>
          <a:ln/>
        </p:spPr>
        <p:txBody>
          <a:bodyPr/>
          <a:lstStyle/>
          <a:p>
            <a:endParaRPr lang="pt-BR" sz="1400"/>
          </a:p>
        </p:txBody>
      </p:sp>
      <p:sp>
        <p:nvSpPr>
          <p:cNvPr id="27" name="Text 24"/>
          <p:cNvSpPr/>
          <p:nvPr/>
        </p:nvSpPr>
        <p:spPr>
          <a:xfrm>
            <a:off x="6391275" y="3643871"/>
            <a:ext cx="3197991"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Autonomia e Supervisão Humana</a:t>
            </a:r>
            <a:endParaRPr lang="en-US" sz="1400" dirty="0"/>
          </a:p>
        </p:txBody>
      </p:sp>
      <p:sp>
        <p:nvSpPr>
          <p:cNvPr id="28" name="Text 25"/>
          <p:cNvSpPr/>
          <p:nvPr/>
        </p:nvSpPr>
        <p:spPr>
          <a:xfrm>
            <a:off x="6391275" y="3851575"/>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Risco de dependência excessiva da IA, perdendo capacidade crítica. Decisões finais devem ter supervisão humana (human-in-the-loop). </a:t>
            </a:r>
            <a:endParaRPr lang="en-US" sz="1400" dirty="0"/>
          </a:p>
        </p:txBody>
      </p:sp>
      <p:sp>
        <p:nvSpPr>
          <p:cNvPr id="29" name="Shape 26"/>
          <p:cNvSpPr/>
          <p:nvPr/>
        </p:nvSpPr>
        <p:spPr>
          <a:xfrm>
            <a:off x="6238875" y="4609059"/>
            <a:ext cx="5191125" cy="1055303"/>
          </a:xfrm>
          <a:prstGeom prst="rect">
            <a:avLst/>
          </a:prstGeom>
          <a:solidFill>
            <a:srgbClr val="F5F7FA"/>
          </a:solidFill>
          <a:ln/>
        </p:spPr>
        <p:txBody>
          <a:bodyPr/>
          <a:lstStyle/>
          <a:p>
            <a:endParaRPr lang="pt-BR" sz="1400"/>
          </a:p>
        </p:txBody>
      </p:sp>
      <p:sp>
        <p:nvSpPr>
          <p:cNvPr id="30" name="Text 27"/>
          <p:cNvSpPr/>
          <p:nvPr/>
        </p:nvSpPr>
        <p:spPr>
          <a:xfrm>
            <a:off x="6391276" y="4645856"/>
            <a:ext cx="291746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Manipulação e Desinformação</a:t>
            </a:r>
            <a:endParaRPr lang="en-US" sz="1400" dirty="0"/>
          </a:p>
        </p:txBody>
      </p:sp>
      <p:sp>
        <p:nvSpPr>
          <p:cNvPr id="31" name="Text 28"/>
          <p:cNvSpPr/>
          <p:nvPr/>
        </p:nvSpPr>
        <p:spPr>
          <a:xfrm>
            <a:off x="6391275" y="494689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pode produzir deepfakes convincentes, minando confiança pública e democracia. Exige responsabilidade na veracidade e detecção de conteúdo sintético. </a:t>
            </a:r>
            <a:endParaRPr lang="en-US" sz="1400" dirty="0"/>
          </a:p>
        </p:txBody>
      </p:sp>
      <p:sp>
        <p:nvSpPr>
          <p:cNvPr id="32" name="Shape 29"/>
          <p:cNvSpPr/>
          <p:nvPr/>
        </p:nvSpPr>
        <p:spPr>
          <a:xfrm>
            <a:off x="6238875" y="5797711"/>
            <a:ext cx="5191125" cy="868636"/>
          </a:xfrm>
          <a:prstGeom prst="rect">
            <a:avLst/>
          </a:prstGeom>
          <a:solidFill>
            <a:srgbClr val="F5F7FA"/>
          </a:solidFill>
          <a:ln/>
        </p:spPr>
        <p:txBody>
          <a:bodyPr/>
          <a:lstStyle/>
          <a:p>
            <a:endParaRPr lang="pt-BR" sz="1400"/>
          </a:p>
        </p:txBody>
      </p:sp>
      <p:sp>
        <p:nvSpPr>
          <p:cNvPr id="33" name="Text 30"/>
          <p:cNvSpPr/>
          <p:nvPr/>
        </p:nvSpPr>
        <p:spPr>
          <a:xfrm>
            <a:off x="6391275" y="5834508"/>
            <a:ext cx="2683427"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Impacto Social e Econômico</a:t>
            </a:r>
            <a:endParaRPr lang="en-US" sz="1400" dirty="0"/>
          </a:p>
        </p:txBody>
      </p:sp>
      <p:sp>
        <p:nvSpPr>
          <p:cNvPr id="34" name="Text 31"/>
          <p:cNvSpPr/>
          <p:nvPr/>
        </p:nvSpPr>
        <p:spPr>
          <a:xfrm>
            <a:off x="6391275"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Concentração de poder em poucas empresas e substituição de </a:t>
            </a:r>
            <a:r>
              <a:rPr lang="en-US" sz="1400" dirty="0" err="1">
                <a:solidFill>
                  <a:srgbClr val="2C3E50"/>
                </a:solidFill>
                <a:latin typeface="Noto Sans" pitchFamily="34" charset="0"/>
                <a:ea typeface="Noto Sans" pitchFamily="34" charset="-122"/>
                <a:cs typeface="Noto Sans" pitchFamily="34" charset="-120"/>
              </a:rPr>
              <a:t>empregos</a:t>
            </a:r>
            <a:r>
              <a:rPr lang="en-US" sz="1400" dirty="0">
                <a:solidFill>
                  <a:srgbClr val="2C3E50"/>
                </a:solidFill>
                <a:latin typeface="Noto Sans" pitchFamily="34" charset="0"/>
                <a:ea typeface="Noto Sans" pitchFamily="34" charset="-122"/>
                <a:cs typeface="Noto Sans" pitchFamily="34" charset="-120"/>
              </a:rPr>
              <a:t> levantam questões sobre distribuição de poder e transição justa. </a:t>
            </a:r>
            <a:endParaRPr lang="en-US" sz="1400" dirty="0"/>
          </a:p>
        </p:txBody>
      </p:sp>
      <p:sp>
        <p:nvSpPr>
          <p:cNvPr id="35" name="Shape 32"/>
          <p:cNvSpPr/>
          <p:nvPr/>
        </p:nvSpPr>
        <p:spPr>
          <a:xfrm>
            <a:off x="0" y="6856847"/>
            <a:ext cx="12192000" cy="762000"/>
          </a:xfrm>
          <a:prstGeom prst="rect">
            <a:avLst/>
          </a:prstGeom>
          <a:solidFill>
            <a:srgbClr val="FF6B35"/>
          </a:solidFill>
          <a:ln/>
        </p:spPr>
        <p:txBody>
          <a:bodyPr/>
          <a:lstStyle/>
          <a:p>
            <a:endParaRPr lang="pt-BR" sz="2400"/>
          </a:p>
        </p:txBody>
      </p:sp>
      <p:sp>
        <p:nvSpPr>
          <p:cNvPr id="36" name="Shape 33"/>
          <p:cNvSpPr/>
          <p:nvPr/>
        </p:nvSpPr>
        <p:spPr>
          <a:xfrm>
            <a:off x="3657600" y="6952096"/>
            <a:ext cx="8534400" cy="666751"/>
          </a:xfrm>
          <a:prstGeom prst="rect">
            <a:avLst/>
          </a:prstGeom>
          <a:solidFill>
            <a:srgbClr val="FFFFFF"/>
          </a:solidFill>
          <a:ln/>
        </p:spPr>
        <p:txBody>
          <a:bodyPr/>
          <a:lstStyle/>
          <a:p>
            <a:endParaRPr lang="pt-BR" sz="2400"/>
          </a:p>
        </p:txBody>
      </p:sp>
      <p:sp>
        <p:nvSpPr>
          <p:cNvPr id="37" name="Shape 34"/>
          <p:cNvSpPr/>
          <p:nvPr/>
        </p:nvSpPr>
        <p:spPr>
          <a:xfrm>
            <a:off x="0" y="7333096"/>
            <a:ext cx="12192000" cy="285751"/>
          </a:xfrm>
          <a:prstGeom prst="rect">
            <a:avLst/>
          </a:prstGeom>
          <a:solidFill>
            <a:srgbClr val="0A1E3D"/>
          </a:solidFill>
          <a:ln/>
        </p:spPr>
        <p:txBody>
          <a:bodyPr/>
          <a:lstStyle/>
          <a:p>
            <a:endParaRPr lang="pt-BR" sz="2400"/>
          </a:p>
        </p:txBody>
      </p:sp>
      <p:sp>
        <p:nvSpPr>
          <p:cNvPr id="38" name="Text 35"/>
          <p:cNvSpPr/>
          <p:nvPr/>
        </p:nvSpPr>
        <p:spPr>
          <a:xfrm>
            <a:off x="381000" y="697149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p:cNvSpPr/>
          <p:nvPr/>
        </p:nvSpPr>
        <p:spPr>
          <a:xfrm>
            <a:off x="11239501" y="6856847"/>
            <a:ext cx="571500" cy="571500"/>
          </a:xfrm>
          <a:prstGeom prst="ellipse">
            <a:avLst/>
          </a:prstGeom>
          <a:solidFill>
            <a:srgbClr val="FFFFFF"/>
          </a:solidFill>
          <a:ln/>
        </p:spPr>
        <p:txBody>
          <a:bodyPr/>
          <a:lstStyle/>
          <a:p>
            <a:endParaRPr lang="pt-BR" sz="2400"/>
          </a:p>
        </p:txBody>
      </p:sp>
      <p:pic>
        <p:nvPicPr>
          <p:cNvPr id="40" name="Image 1" descr="preencoded.png"/>
          <p:cNvPicPr>
            <a:picLocks noChangeAspect="1"/>
          </p:cNvPicPr>
          <p:nvPr/>
        </p:nvPicPr>
        <p:blipFill>
          <a:blip r:embed="rId4"/>
          <a:stretch>
            <a:fillRect/>
          </a:stretch>
        </p:blipFill>
        <p:spPr>
          <a:xfrm>
            <a:off x="11382375" y="6999721"/>
            <a:ext cx="285751" cy="28575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9334500" y="-1428749"/>
            <a:ext cx="3810000" cy="3810000"/>
          </a:xfrm>
          <a:prstGeom prst="ellipse">
            <a:avLst/>
          </a:prstGeom>
          <a:solidFill>
            <a:srgbClr val="FF6B35">
              <a:alpha val="10000"/>
            </a:srgbClr>
          </a:solidFill>
          <a:ln/>
        </p:spPr>
        <p:txBody>
          <a:bodyPr/>
          <a:lstStyle/>
          <a:p>
            <a:endParaRPr lang="pt-BR" sz="2400"/>
          </a:p>
        </p:txBody>
      </p:sp>
      <p:sp>
        <p:nvSpPr>
          <p:cNvPr id="4" name="Shape 1"/>
          <p:cNvSpPr/>
          <p:nvPr/>
        </p:nvSpPr>
        <p:spPr>
          <a:xfrm>
            <a:off x="-761999" y="4953001"/>
            <a:ext cx="2857500" cy="2857500"/>
          </a:xfrm>
          <a:prstGeom prst="ellipse">
            <a:avLst/>
          </a:prstGeom>
          <a:solidFill>
            <a:srgbClr val="FFFFFF">
              <a:alpha val="10000"/>
            </a:srgbClr>
          </a:solidFill>
          <a:ln/>
        </p:spPr>
        <p:txBody>
          <a:bodyPr/>
          <a:lstStyle/>
          <a:p>
            <a:endParaRPr lang="pt-BR" sz="2400"/>
          </a:p>
        </p:txBody>
      </p:sp>
      <p:sp>
        <p:nvSpPr>
          <p:cNvPr id="5" name="Text 2"/>
          <p:cNvSpPr/>
          <p:nvPr/>
        </p:nvSpPr>
        <p:spPr>
          <a:xfrm>
            <a:off x="1936459" y="1442845"/>
            <a:ext cx="5251438" cy="830997"/>
          </a:xfrm>
          <a:prstGeom prst="rect">
            <a:avLst/>
          </a:prstGeom>
          <a:noFill/>
          <a:ln/>
        </p:spPr>
        <p:txBody>
          <a:bodyPr wrap="none" lIns="0" tIns="0" rIns="0" bIns="0" rtlCol="0" anchor="ctr">
            <a:spAutoFit/>
          </a:bodyPr>
          <a:lstStyle/>
          <a:p>
            <a:pPr algn="ctr"/>
            <a:r>
              <a:rPr lang="en-US" sz="5400" b="1" dirty="0">
                <a:solidFill>
                  <a:srgbClr val="FFFFFF"/>
                </a:solidFill>
                <a:latin typeface="Noto Sans" pitchFamily="34" charset="0"/>
                <a:ea typeface="Noto Sans" pitchFamily="34" charset="-122"/>
                <a:cs typeface="Noto Sans" pitchFamily="34" charset="-120"/>
              </a:rPr>
              <a:t> Obrigado pela </a:t>
            </a:r>
            <a:endParaRPr lang="en-US" sz="5400" dirty="0"/>
          </a:p>
        </p:txBody>
      </p:sp>
      <p:sp>
        <p:nvSpPr>
          <p:cNvPr id="6" name="Text 3"/>
          <p:cNvSpPr/>
          <p:nvPr/>
        </p:nvSpPr>
        <p:spPr>
          <a:xfrm>
            <a:off x="7075431" y="1442845"/>
            <a:ext cx="3124252" cy="830997"/>
          </a:xfrm>
          <a:prstGeom prst="rect">
            <a:avLst/>
          </a:prstGeom>
          <a:noFill/>
          <a:ln/>
        </p:spPr>
        <p:txBody>
          <a:bodyPr wrap="none" lIns="0" tIns="0" rIns="0" bIns="0" rtlCol="0" anchor="ctr">
            <a:spAutoFit/>
          </a:bodyPr>
          <a:lstStyle/>
          <a:p>
            <a:pPr algn="ctr"/>
            <a:r>
              <a:rPr lang="en-US" sz="5400" b="1" dirty="0">
                <a:solidFill>
                  <a:srgbClr val="FF6B35"/>
                </a:solidFill>
                <a:latin typeface="Noto Sans" pitchFamily="34" charset="0"/>
                <a:ea typeface="Noto Sans" pitchFamily="34" charset="-122"/>
                <a:cs typeface="Noto Sans" pitchFamily="34" charset="-120"/>
              </a:rPr>
              <a:t>Atenção!</a:t>
            </a:r>
            <a:endParaRPr lang="en-US" sz="5400" dirty="0"/>
          </a:p>
        </p:txBody>
      </p:sp>
      <p:sp>
        <p:nvSpPr>
          <p:cNvPr id="7" name="Shape 4"/>
          <p:cNvSpPr/>
          <p:nvPr/>
        </p:nvSpPr>
        <p:spPr>
          <a:xfrm>
            <a:off x="4667214" y="2617478"/>
            <a:ext cx="2857500" cy="38100"/>
          </a:xfrm>
          <a:prstGeom prst="rect">
            <a:avLst/>
          </a:prstGeom>
          <a:solidFill>
            <a:srgbClr val="FF6B35"/>
          </a:solidFill>
          <a:ln/>
        </p:spPr>
        <p:txBody>
          <a:bodyPr/>
          <a:lstStyle/>
          <a:p>
            <a:endParaRPr lang="pt-BR" sz="2400"/>
          </a:p>
        </p:txBody>
      </p:sp>
      <p:sp>
        <p:nvSpPr>
          <p:cNvPr id="10" name="Text 7"/>
          <p:cNvSpPr/>
          <p:nvPr/>
        </p:nvSpPr>
        <p:spPr>
          <a:xfrm>
            <a:off x="5616139" y="4489247"/>
            <a:ext cx="959685" cy="287323"/>
          </a:xfrm>
          <a:prstGeom prst="rect">
            <a:avLst/>
          </a:prstGeom>
          <a:noFill/>
          <a:ln/>
        </p:spPr>
        <p:txBody>
          <a:bodyPr wrap="none" lIns="0" tIns="0" rIns="0" bIns="0" rtlCol="0" anchor="ctr">
            <a:spAutoFit/>
          </a:bodyPr>
          <a:lstStyle/>
          <a:p>
            <a:pPr algn="ctr"/>
            <a:r>
              <a:rPr lang="en-US" sz="1867" b="1" kern="0" spc="3" dirty="0">
                <a:solidFill>
                  <a:srgbClr val="FF6B35"/>
                </a:solidFill>
                <a:latin typeface="Noto Sans" pitchFamily="34" charset="0"/>
                <a:ea typeface="Noto Sans" pitchFamily="34" charset="-122"/>
                <a:cs typeface="Noto Sans" pitchFamily="34" charset="-120"/>
              </a:rPr>
              <a:t>Contato</a:t>
            </a:r>
            <a:endParaRPr lang="en-US" sz="1867" dirty="0"/>
          </a:p>
        </p:txBody>
      </p:sp>
      <p:sp>
        <p:nvSpPr>
          <p:cNvPr id="11" name="Shape 8"/>
          <p:cNvSpPr/>
          <p:nvPr/>
        </p:nvSpPr>
        <p:spPr>
          <a:xfrm>
            <a:off x="3354103" y="4994857"/>
            <a:ext cx="381000" cy="381000"/>
          </a:xfrm>
          <a:prstGeom prst="ellipse">
            <a:avLst/>
          </a:prstGeom>
          <a:solidFill>
            <a:srgbClr val="FF6B35"/>
          </a:solidFill>
          <a:ln/>
        </p:spPr>
        <p:txBody>
          <a:bodyPr/>
          <a:lstStyle/>
          <a:p>
            <a:endParaRPr lang="pt-BR" sz="1867"/>
          </a:p>
        </p:txBody>
      </p:sp>
      <p:pic>
        <p:nvPicPr>
          <p:cNvPr id="12" name="Image 1" descr="preencoded.png"/>
          <p:cNvPicPr>
            <a:picLocks noChangeAspect="1"/>
          </p:cNvPicPr>
          <p:nvPr/>
        </p:nvPicPr>
        <p:blipFill>
          <a:blip r:embed="rId4"/>
          <a:stretch>
            <a:fillRect/>
          </a:stretch>
        </p:blipFill>
        <p:spPr>
          <a:xfrm>
            <a:off x="3458877" y="5099633"/>
            <a:ext cx="171451" cy="171451"/>
          </a:xfrm>
          <a:prstGeom prst="rect">
            <a:avLst/>
          </a:prstGeom>
        </p:spPr>
      </p:pic>
      <p:sp>
        <p:nvSpPr>
          <p:cNvPr id="13" name="Text 9"/>
          <p:cNvSpPr/>
          <p:nvPr/>
        </p:nvSpPr>
        <p:spPr>
          <a:xfrm>
            <a:off x="3851271" y="5041699"/>
            <a:ext cx="3531415"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gualbertodemoura@gmail.com</a:t>
            </a:r>
            <a:endParaRPr lang="en-US" sz="1867" dirty="0"/>
          </a:p>
        </p:txBody>
      </p:sp>
      <p:sp>
        <p:nvSpPr>
          <p:cNvPr id="18" name="Shape 8">
            <a:extLst>
              <a:ext uri="{FF2B5EF4-FFF2-40B4-BE49-F238E27FC236}">
                <a16:creationId xmlns:a16="http://schemas.microsoft.com/office/drawing/2014/main" id="{8C589090-69FF-5569-67D9-75DA0ABC5C09}"/>
              </a:ext>
            </a:extLst>
          </p:cNvPr>
          <p:cNvSpPr/>
          <p:nvPr/>
        </p:nvSpPr>
        <p:spPr>
          <a:xfrm>
            <a:off x="3361112" y="5702552"/>
            <a:ext cx="381000" cy="381000"/>
          </a:xfrm>
          <a:prstGeom prst="ellipse">
            <a:avLst/>
          </a:prstGeom>
          <a:solidFill>
            <a:srgbClr val="FF6B35"/>
          </a:solidFill>
          <a:ln/>
        </p:spPr>
        <p:txBody>
          <a:bodyPr/>
          <a:lstStyle/>
          <a:p>
            <a:endParaRPr lang="pt-BR" sz="1867"/>
          </a:p>
        </p:txBody>
      </p:sp>
      <p:pic>
        <p:nvPicPr>
          <p:cNvPr id="19" name="Image 1" descr="preencoded.png">
            <a:extLst>
              <a:ext uri="{FF2B5EF4-FFF2-40B4-BE49-F238E27FC236}">
                <a16:creationId xmlns:a16="http://schemas.microsoft.com/office/drawing/2014/main" id="{6059266C-E029-0A2D-CF44-A6D81596259B}"/>
              </a:ext>
            </a:extLst>
          </p:cNvPr>
          <p:cNvPicPr>
            <a:picLocks noChangeAspect="1"/>
          </p:cNvPicPr>
          <p:nvPr/>
        </p:nvPicPr>
        <p:blipFill>
          <a:blip r:embed="rId4"/>
          <a:stretch>
            <a:fillRect/>
          </a:stretch>
        </p:blipFill>
        <p:spPr>
          <a:xfrm>
            <a:off x="3465887" y="5807328"/>
            <a:ext cx="171451" cy="171451"/>
          </a:xfrm>
          <a:prstGeom prst="rect">
            <a:avLst/>
          </a:prstGeom>
        </p:spPr>
      </p:pic>
      <p:sp>
        <p:nvSpPr>
          <p:cNvPr id="20" name="Text 9">
            <a:extLst>
              <a:ext uri="{FF2B5EF4-FFF2-40B4-BE49-F238E27FC236}">
                <a16:creationId xmlns:a16="http://schemas.microsoft.com/office/drawing/2014/main" id="{57DAF9A0-A449-CBAB-0794-379B46D24F8B}"/>
              </a:ext>
            </a:extLst>
          </p:cNvPr>
          <p:cNvSpPr/>
          <p:nvPr/>
        </p:nvSpPr>
        <p:spPr>
          <a:xfrm>
            <a:off x="3931144" y="5777420"/>
            <a:ext cx="1760097"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(41) 99252-7802</a:t>
            </a:r>
            <a:endParaRPr lang="en-US" sz="1867"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D5E7-C011-55C3-9973-E83E0554BC8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CB1C3CE-04C8-2001-79E2-A0A6BE2B6E6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C771606-A082-970E-403F-8C659BEFB7B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DA4DA4E-7E82-8CF2-34B1-804581D0C37E}"/>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D254696-BCC9-3B3C-9BB8-981528931CC8}"/>
              </a:ext>
            </a:extLst>
          </p:cNvPr>
          <p:cNvSpPr/>
          <p:nvPr/>
        </p:nvSpPr>
        <p:spPr>
          <a:xfrm>
            <a:off x="762001" y="531169"/>
            <a:ext cx="712053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1940</a:t>
            </a:r>
            <a:r>
              <a:rPr lang="en-US" sz="3000" b="1" dirty="0">
                <a:solidFill>
                  <a:srgbClr val="2C3E50"/>
                </a:solidFill>
                <a:latin typeface="Noto Sans" pitchFamily="34" charset="0"/>
                <a:ea typeface="Noto Sans" pitchFamily="34" charset="-122"/>
                <a:cs typeface="Noto Sans" pitchFamily="34" charset="-120"/>
              </a:rPr>
              <a:t> – O </a:t>
            </a:r>
            <a:r>
              <a:rPr lang="en-US" sz="3000" b="1" dirty="0" err="1">
                <a:solidFill>
                  <a:srgbClr val="2C3E50"/>
                </a:solidFill>
                <a:latin typeface="Noto Sans" pitchFamily="34" charset="0"/>
                <a:ea typeface="Noto Sans" pitchFamily="34" charset="-122"/>
                <a:cs typeface="Noto Sans" pitchFamily="34" charset="-120"/>
              </a:rPr>
              <a:t>despertar</a:t>
            </a:r>
            <a:r>
              <a:rPr lang="en-US" sz="3000" b="1" dirty="0">
                <a:solidFill>
                  <a:srgbClr val="2C3E50"/>
                </a:solidFill>
                <a:latin typeface="Noto Sans" pitchFamily="34" charset="0"/>
                <a:ea typeface="Noto Sans" pitchFamily="34" charset="-122"/>
                <a:cs typeface="Noto Sans" pitchFamily="34" charset="-120"/>
              </a:rPr>
              <a:t> dos </a:t>
            </a:r>
            <a:r>
              <a:rPr lang="en-US" sz="3000" b="1" dirty="0" err="1">
                <a:solidFill>
                  <a:srgbClr val="2C3E50"/>
                </a:solidFill>
                <a:latin typeface="Noto Sans" pitchFamily="34" charset="0"/>
                <a:ea typeface="Noto Sans" pitchFamily="34" charset="-122"/>
                <a:cs typeface="Noto Sans" pitchFamily="34" charset="-120"/>
              </a:rPr>
              <a:t>gigantes</a:t>
            </a:r>
            <a:endParaRPr lang="en-US" sz="3000" dirty="0"/>
          </a:p>
        </p:txBody>
      </p:sp>
      <p:sp>
        <p:nvSpPr>
          <p:cNvPr id="25" name="Shape 15">
            <a:extLst>
              <a:ext uri="{FF2B5EF4-FFF2-40B4-BE49-F238E27FC236}">
                <a16:creationId xmlns:a16="http://schemas.microsoft.com/office/drawing/2014/main" id="{EBCAF3D0-5D8B-D199-9D44-7216809CBFD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6" name="Shape 2">
            <a:extLst>
              <a:ext uri="{FF2B5EF4-FFF2-40B4-BE49-F238E27FC236}">
                <a16:creationId xmlns:a16="http://schemas.microsoft.com/office/drawing/2014/main" id="{8E613E30-B534-3D3E-887D-B3489B4E8952}"/>
              </a:ext>
            </a:extLst>
          </p:cNvPr>
          <p:cNvSpPr/>
          <p:nvPr/>
        </p:nvSpPr>
        <p:spPr>
          <a:xfrm>
            <a:off x="6327227" y="5264808"/>
            <a:ext cx="5656316" cy="1237593"/>
          </a:xfrm>
          <a:prstGeom prst="rect">
            <a:avLst/>
          </a:prstGeom>
          <a:solidFill>
            <a:srgbClr val="F5F7FA"/>
          </a:solidFill>
          <a:ln/>
        </p:spPr>
        <p:txBody>
          <a:bodyPr/>
          <a:lstStyle/>
          <a:p>
            <a:endParaRPr lang="pt-BR" sz="2400"/>
          </a:p>
        </p:txBody>
      </p:sp>
      <p:sp>
        <p:nvSpPr>
          <p:cNvPr id="7" name="Shape 3">
            <a:extLst>
              <a:ext uri="{FF2B5EF4-FFF2-40B4-BE49-F238E27FC236}">
                <a16:creationId xmlns:a16="http://schemas.microsoft.com/office/drawing/2014/main" id="{6A6B8A9E-4602-B211-A82A-C845E6AFD651}"/>
              </a:ext>
            </a:extLst>
          </p:cNvPr>
          <p:cNvSpPr/>
          <p:nvPr/>
        </p:nvSpPr>
        <p:spPr>
          <a:xfrm>
            <a:off x="6336659" y="5264808"/>
            <a:ext cx="60959" cy="16764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3D56E3A-C688-BF06-E221-BF4FD7DD035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C38C6034-2EC0-1DF6-E815-2EED0C574C5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92FEC0-8D86-56F9-C88A-E515E36B185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909A9A1-4404-BD93-89D6-982E6C282C6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FFCFB3E-9142-580E-6B84-9CC5299809E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BAA5EE91-B260-3A79-8E13-A5318923C476}"/>
              </a:ext>
            </a:extLst>
          </p:cNvPr>
          <p:cNvSpPr txBox="1"/>
          <p:nvPr/>
        </p:nvSpPr>
        <p:spPr>
          <a:xfrm>
            <a:off x="733974" y="1191176"/>
            <a:ext cx="5656316"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computador digital e a força bruta de cálculo.</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O Grande Marco:</a:t>
            </a:r>
            <a:r>
              <a:rPr lang="pt-BR" sz="1600" dirty="0">
                <a:latin typeface="Noto Sans" panose="020B0502040504020204" pitchFamily="34" charset="0"/>
                <a:ea typeface="Noto Sans" panose="020B0502040504020204" pitchFamily="34" charset="0"/>
                <a:cs typeface="Noto Sans" panose="020B0502040504020204" pitchFamily="34" charset="0"/>
              </a:rPr>
              <a:t> O </a:t>
            </a:r>
            <a:r>
              <a:rPr lang="pt-BR" sz="1600" b="1" dirty="0">
                <a:latin typeface="Noto Sans" panose="020B0502040504020204" pitchFamily="34" charset="0"/>
                <a:ea typeface="Noto Sans" panose="020B0502040504020204" pitchFamily="34" charset="0"/>
                <a:cs typeface="Noto Sans" panose="020B0502040504020204" pitchFamily="34" charset="0"/>
              </a:rPr>
              <a:t>ENIAC</a:t>
            </a:r>
            <a:r>
              <a:rPr lang="pt-BR" sz="1600" dirty="0">
                <a:latin typeface="Noto Sans" panose="020B0502040504020204" pitchFamily="34" charset="0"/>
                <a:ea typeface="Noto Sans" panose="020B0502040504020204" pitchFamily="34" charset="0"/>
                <a:cs typeface="Noto Sans" panose="020B0502040504020204" pitchFamily="34" charset="0"/>
              </a:rPr>
              <a:t> (1943-1945), criado na Segunda Guerra Mundial para calcular trajetórias de artilharia.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 Realidade da Época:</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Tamanho:</a:t>
            </a:r>
            <a:r>
              <a:rPr lang="pt-BR" sz="1600" dirty="0">
                <a:latin typeface="Noto Sans" panose="020B0502040504020204" pitchFamily="34" charset="0"/>
                <a:ea typeface="Noto Sans" panose="020B0502040504020204" pitchFamily="34" charset="0"/>
                <a:cs typeface="Noto Sans" panose="020B0502040504020204" pitchFamily="34" charset="0"/>
              </a:rPr>
              <a:t> Ocupava uma sala inteira (167 m²) e pesava 30 toneladas.</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Programação Manual:</a:t>
            </a:r>
            <a:r>
              <a:rPr lang="pt-BR" sz="1600" dirty="0">
                <a:latin typeface="Noto Sans" panose="020B0502040504020204" pitchFamily="34" charset="0"/>
                <a:ea typeface="Noto Sans" panose="020B0502040504020204" pitchFamily="34" charset="0"/>
                <a:cs typeface="Noto Sans" panose="020B0502040504020204" pitchFamily="34" charset="0"/>
              </a:rPr>
              <a:t> Não existia teclado ou código como hoje. Programar significava conectar cabos físicos e ajustar interruptores, levando dias para configurar uma tarefa.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Capacidade:</a:t>
            </a:r>
            <a:r>
              <a:rPr lang="pt-BR" sz="1600" dirty="0">
                <a:latin typeface="Noto Sans" panose="020B0502040504020204" pitchFamily="34" charset="0"/>
                <a:ea typeface="Noto Sans" panose="020B0502040504020204" pitchFamily="34" charset="0"/>
                <a:cs typeface="Noto Sans" panose="020B0502040504020204" pitchFamily="34" charset="0"/>
              </a:rPr>
              <a:t> Realizava 5.000 cálculos por segundo. Impressionante para a época, mas uma fração do que seu celular faz hoje.</a:t>
            </a:r>
          </a:p>
          <a:p>
            <a:pPr marL="380990" indent="-380990" fontAlgn="base">
              <a:buFont typeface="Arial" panose="020B0604020202020204" pitchFamily="34" charset="0"/>
              <a:buChar char="•"/>
            </a:pPr>
            <a:r>
              <a:rPr lang="pt-BR" sz="1600" dirty="0">
                <a:latin typeface="Noto Sans" panose="020B0502040504020204" pitchFamily="34" charset="0"/>
                <a:ea typeface="Noto Sans" panose="020B0502040504020204" pitchFamily="34" charset="0"/>
                <a:cs typeface="Noto Sans" panose="020B0502040504020204" pitchFamily="34" charset="0"/>
              </a:rPr>
              <a:t>A computação nasceu para resolver problemas numéricos complexos que humanos demoravam muito para fazer.</a:t>
            </a:r>
          </a:p>
        </p:txBody>
      </p:sp>
      <p:pic>
        <p:nvPicPr>
          <p:cNvPr id="1026" name="Picture 2">
            <a:extLst>
              <a:ext uri="{FF2B5EF4-FFF2-40B4-BE49-F238E27FC236}">
                <a16:creationId xmlns:a16="http://schemas.microsoft.com/office/drawing/2014/main" id="{EC1B4D40-C3DE-2B17-004D-7397B3266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920" y="1191176"/>
            <a:ext cx="5401081" cy="404632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B412040C-CC38-1DEE-5322-58289287A4B2}"/>
              </a:ext>
            </a:extLst>
          </p:cNvPr>
          <p:cNvSpPr txBox="1"/>
          <p:nvPr/>
        </p:nvSpPr>
        <p:spPr>
          <a:xfrm>
            <a:off x="6411307" y="5283242"/>
            <a:ext cx="6096000" cy="1221168"/>
          </a:xfrm>
          <a:prstGeom prst="rect">
            <a:avLst/>
          </a:prstGeom>
          <a:noFill/>
        </p:spPr>
        <p:txBody>
          <a:bodyPr wrap="square">
            <a:spAutoFit/>
          </a:bodyPr>
          <a:lstStyle/>
          <a:p>
            <a:r>
              <a:rPr lang="pt-BR" sz="1467" b="1" dirty="0">
                <a:solidFill>
                  <a:srgbClr val="000000"/>
                </a:solidFill>
                <a:latin typeface="Noto Sans" panose="020B0502040504020204" pitchFamily="34" charset="0"/>
                <a:ea typeface="Noto Sans" panose="020B0502040504020204" pitchFamily="34" charset="0"/>
                <a:cs typeface="Noto Sans" panose="020B0502040504020204" pitchFamily="34" charset="0"/>
              </a:rPr>
              <a:t>As "ENIAC Six":</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Seis mulheres — Betty Snyder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Holberton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Jean Jennings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Bartik</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Kathleen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McNulty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Mauchly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Antonelli,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Marlyn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Wescoff</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Meltzer</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Ruth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Lichterman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Teitelbaum</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e Frances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Bilas</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Spence — foram as verdadeiras pioneiras da programação moderna.</a:t>
            </a:r>
            <a:endParaRPr lang="pt-BR" sz="1467"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981155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FB412-93CA-3ED6-B040-D8E195CEAF4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9E6877A-4EAD-D55F-8684-CB4EC64177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02978C-39C2-F651-5626-C80FA33A59F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AC824F-B391-0680-A3B8-6D689213EC3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14D3E39-D34C-93E3-637C-3BE170436CAB}"/>
              </a:ext>
            </a:extLst>
          </p:cNvPr>
          <p:cNvSpPr/>
          <p:nvPr/>
        </p:nvSpPr>
        <p:spPr>
          <a:xfrm>
            <a:off x="762001" y="531169"/>
            <a:ext cx="7234353"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1950</a:t>
            </a:r>
            <a:r>
              <a:rPr lang="en-US" sz="3000" b="1" dirty="0">
                <a:solidFill>
                  <a:srgbClr val="2C3E50"/>
                </a:solidFill>
                <a:latin typeface="Noto Sans" pitchFamily="34" charset="0"/>
                <a:ea typeface="Noto Sans" pitchFamily="34" charset="-122"/>
                <a:cs typeface="Noto Sans" pitchFamily="34" charset="-120"/>
              </a:rPr>
              <a:t> – </a:t>
            </a:r>
            <a:r>
              <a:rPr lang="en-US" sz="3000" b="1" dirty="0" err="1">
                <a:solidFill>
                  <a:srgbClr val="2C3E50"/>
                </a:solidFill>
                <a:latin typeface="Noto Sans" pitchFamily="34" charset="0"/>
                <a:ea typeface="Noto Sans" pitchFamily="34" charset="-122"/>
                <a:cs typeface="Noto Sans" pitchFamily="34" charset="-120"/>
              </a:rPr>
              <a:t>Máquinas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podem</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pensar</a:t>
            </a:r>
            <a:r>
              <a:rPr lang="en-US" sz="3000" b="1" dirty="0">
                <a:solidFill>
                  <a:srgbClr val="2C3E50"/>
                </a:solidFill>
                <a:latin typeface="Noto Sans" pitchFamily="34" charset="0"/>
                <a:ea typeface="Noto Sans" pitchFamily="34" charset="-122"/>
                <a:cs typeface="Noto Sans" pitchFamily="34" charset="-120"/>
              </a:rPr>
              <a:t>?</a:t>
            </a:r>
            <a:endParaRPr lang="en-US" sz="3000" dirty="0"/>
          </a:p>
        </p:txBody>
      </p:sp>
      <p:sp>
        <p:nvSpPr>
          <p:cNvPr id="25" name="Shape 15">
            <a:extLst>
              <a:ext uri="{FF2B5EF4-FFF2-40B4-BE49-F238E27FC236}">
                <a16:creationId xmlns:a16="http://schemas.microsoft.com/office/drawing/2014/main" id="{36457CF6-BEF7-EE08-9831-6D61C618E1BB}"/>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577B0B5-E076-5D98-AEC3-EB631193D66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A3C9764-C2DF-D876-BE31-08405F3DE7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3067741-3917-731A-3920-DB363D3FDBA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F58C67A-69F9-5523-0473-ECD599C12D5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74544B2D-6D2D-FCA1-3565-7335D3854FC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8872E65-0213-DF25-C954-90301C045664}"/>
              </a:ext>
            </a:extLst>
          </p:cNvPr>
          <p:cNvSpPr txBox="1"/>
          <p:nvPr/>
        </p:nvSpPr>
        <p:spPr>
          <a:xfrm>
            <a:off x="1883101" y="1107096"/>
            <a:ext cx="5922579" cy="1815882"/>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conceito de Inteligência Artificial e Aprendizado de Máquina.</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Pai da Computação:</a:t>
            </a:r>
            <a:r>
              <a:rPr lang="pt-BR" sz="1600" dirty="0">
                <a:latin typeface="Noto Sans" panose="020B0502040504020204" pitchFamily="34" charset="0"/>
                <a:ea typeface="Noto Sans" panose="020B0502040504020204" pitchFamily="34" charset="0"/>
                <a:cs typeface="Noto Sans" panose="020B0502040504020204" pitchFamily="34" charset="0"/>
              </a:rPr>
              <a:t> </a:t>
            </a:r>
            <a:r>
              <a:rPr lang="pt-BR" sz="1600" b="1" dirty="0">
                <a:latin typeface="Noto Sans" panose="020B0502040504020204" pitchFamily="34" charset="0"/>
                <a:ea typeface="Noto Sans" panose="020B0502040504020204" pitchFamily="34" charset="0"/>
                <a:cs typeface="Noto Sans" panose="020B0502040504020204" pitchFamily="34" charset="0"/>
              </a:rPr>
              <a:t>Alan Turing</a:t>
            </a:r>
            <a:r>
              <a:rPr lang="pt-BR" sz="1600" dirty="0">
                <a:latin typeface="Noto Sans" panose="020B0502040504020204" pitchFamily="34" charset="0"/>
                <a:ea typeface="Noto Sans" panose="020B0502040504020204" pitchFamily="34" charset="0"/>
                <a:cs typeface="Noto Sans" panose="020B0502040504020204" pitchFamily="34" charset="0"/>
              </a:rPr>
              <a:t> publica em 1950 o "Teste de Turing", propondo que se uma máquina consegue conversar a ponto de não ser distinguida de um humano, ela é "inteligente".</a:t>
            </a:r>
          </a:p>
        </p:txBody>
      </p:sp>
      <p:pic>
        <p:nvPicPr>
          <p:cNvPr id="2050" name="Picture 2">
            <a:extLst>
              <a:ext uri="{FF2B5EF4-FFF2-40B4-BE49-F238E27FC236}">
                <a16:creationId xmlns:a16="http://schemas.microsoft.com/office/drawing/2014/main" id="{1EC4375D-7824-6F64-853E-E7A6D4886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900566"/>
            <a:ext cx="3958024" cy="222885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15DA35E-EC52-F473-BCA4-B72B2D33DD28}"/>
              </a:ext>
            </a:extLst>
          </p:cNvPr>
          <p:cNvSpPr txBox="1"/>
          <p:nvPr/>
        </p:nvSpPr>
        <p:spPr>
          <a:xfrm>
            <a:off x="5354144" y="3130572"/>
            <a:ext cx="5901563" cy="3046988"/>
          </a:xfrm>
          <a:prstGeom prst="rect">
            <a:avLst/>
          </a:prstGeom>
          <a:noFill/>
        </p:spPr>
        <p:txBody>
          <a:bodyPr wrap="square">
            <a:spAutoFit/>
          </a:bodyPr>
          <a:lstStyle/>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Batismo:</a:t>
            </a:r>
            <a:r>
              <a:rPr lang="pt-BR" sz="1600" dirty="0">
                <a:latin typeface="Noto Sans" panose="020B0502040504020204" pitchFamily="34" charset="0"/>
                <a:ea typeface="Noto Sans" panose="020B0502040504020204" pitchFamily="34" charset="0"/>
                <a:cs typeface="Noto Sans" panose="020B0502040504020204" pitchFamily="34" charset="0"/>
              </a:rPr>
              <a:t> Em 1956, na </a:t>
            </a:r>
            <a:r>
              <a:rPr lang="pt-BR" sz="1600" b="1" dirty="0">
                <a:latin typeface="Noto Sans" panose="020B0502040504020204" pitchFamily="34" charset="0"/>
                <a:ea typeface="Noto Sans" panose="020B0502040504020204" pitchFamily="34" charset="0"/>
                <a:cs typeface="Noto Sans" panose="020B0502040504020204" pitchFamily="34" charset="0"/>
              </a:rPr>
              <a:t>Conferência de Dartmouth</a:t>
            </a:r>
            <a:r>
              <a:rPr lang="pt-BR" sz="1600" dirty="0">
                <a:latin typeface="Noto Sans" panose="020B0502040504020204" pitchFamily="34" charset="0"/>
                <a:ea typeface="Noto Sans" panose="020B0502040504020204" pitchFamily="34" charset="0"/>
                <a:cs typeface="Noto Sans" panose="020B0502040504020204" pitchFamily="34" charset="0"/>
              </a:rPr>
              <a:t>, o termo "Inteligência Artificial" é oficializado.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Arthur Samuel e o Machine Learning: </a:t>
            </a:r>
            <a:r>
              <a:rPr lang="pt-BR" sz="1600" dirty="0">
                <a:latin typeface="Noto Sans" panose="020B0502040504020204" pitchFamily="34" charset="0"/>
                <a:ea typeface="Noto Sans" panose="020B0502040504020204" pitchFamily="34" charset="0"/>
                <a:cs typeface="Noto Sans" panose="020B0502040504020204" pitchFamily="34" charset="0"/>
              </a:rPr>
              <a:t>Ele criou um programa que jogava damas e aprendia com as partidas.</a:t>
            </a:r>
          </a:p>
          <a:p>
            <a:pPr lvl="1"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Definição Revolucionária:</a:t>
            </a:r>
            <a:r>
              <a:rPr lang="pt-BR" sz="1600" dirty="0">
                <a:latin typeface="Noto Sans" panose="020B0502040504020204" pitchFamily="34" charset="0"/>
                <a:ea typeface="Noto Sans" panose="020B0502040504020204" pitchFamily="34" charset="0"/>
                <a:cs typeface="Noto Sans" panose="020B0502040504020204" pitchFamily="34" charset="0"/>
              </a:rPr>
              <a:t> "Dar aos computadores a habilidade de aprender sem serem explicitamente programados para cada ação."</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ideia muda de "calcular números" para "aprender padrões".</a:t>
            </a:r>
          </a:p>
        </p:txBody>
      </p:sp>
      <p:pic>
        <p:nvPicPr>
          <p:cNvPr id="2052" name="Picture 4">
            <a:extLst>
              <a:ext uri="{FF2B5EF4-FFF2-40B4-BE49-F238E27FC236}">
                <a16:creationId xmlns:a16="http://schemas.microsoft.com/office/drawing/2014/main" id="{8DAAD784-39DB-61A2-B111-031378141C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919" y="3406855"/>
            <a:ext cx="4564556" cy="23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6559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3154</TotalTime>
  <Words>4940</Words>
  <Application>Microsoft Office PowerPoint</Application>
  <PresentationFormat>Widescreen</PresentationFormat>
  <Paragraphs>606</Paragraphs>
  <Slides>74</Slides>
  <Notes>71</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74</vt:i4>
      </vt:variant>
    </vt:vector>
  </HeadingPairs>
  <TitlesOfParts>
    <vt:vector size="82" baseType="lpstr">
      <vt:lpstr>Aptos</vt:lpstr>
      <vt:lpstr>Aptos Display</vt:lpstr>
      <vt:lpstr>Arial</vt:lpstr>
      <vt:lpstr>Courier New</vt:lpstr>
      <vt:lpstr>Google Sans Text</vt:lpstr>
      <vt:lpstr>Montserrat</vt:lpstr>
      <vt:lpstr>Noto Sans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Marcus Ganter</dc:creator>
  <cp:lastModifiedBy>BRENDA TOLEDO</cp:lastModifiedBy>
  <cp:revision>38</cp:revision>
  <dcterms:created xsi:type="dcterms:W3CDTF">2025-12-10T13:15:24Z</dcterms:created>
  <dcterms:modified xsi:type="dcterms:W3CDTF">2026-07-15T21:45:56Z</dcterms:modified>
</cp:coreProperties>
</file>